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60" r:id="rId3"/>
    <p:sldId id="257" r:id="rId4"/>
    <p:sldId id="258" r:id="rId5"/>
    <p:sldId id="271" r:id="rId6"/>
    <p:sldId id="259" r:id="rId7"/>
    <p:sldId id="270" r:id="rId8"/>
    <p:sldId id="265" r:id="rId9"/>
    <p:sldId id="267" r:id="rId10"/>
    <p:sldId id="268" r:id="rId11"/>
    <p:sldId id="261" r:id="rId12"/>
    <p:sldId id="262" r:id="rId13"/>
    <p:sldId id="263" r:id="rId14"/>
    <p:sldId id="264" r:id="rId15"/>
    <p:sldId id="266" r:id="rId16"/>
    <p:sldId id="269" r:id="rId17"/>
    <p:sldId id="272" r:id="rId18"/>
    <p:sldId id="273" r:id="rId19"/>
    <p:sldId id="274" r:id="rId20"/>
    <p:sldId id="275" r:id="rId21"/>
    <p:sldId id="276" r:id="rId22"/>
    <p:sldId id="277" r:id="rId23"/>
  </p:sldIdLst>
  <p:sldSz cx="12192000" cy="6858000"/>
  <p:notesSz cx="6950075" cy="92360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DA5"/>
    <a:srgbClr val="CCECFF"/>
    <a:srgbClr val="62D0D8"/>
    <a:srgbClr val="97DFE5"/>
    <a:srgbClr val="33BFC9"/>
    <a:srgbClr val="99CCFF"/>
    <a:srgbClr val="E7F4EF"/>
    <a:srgbClr val="CAE2E2"/>
    <a:srgbClr val="4CD3FE"/>
    <a:srgbClr val="077D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85" d="100"/>
          <a:sy n="85" d="100"/>
        </p:scale>
        <p:origin x="31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612648" y="557783"/>
            <a:ext cx="10969752" cy="3130807"/>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612648" y="3902206"/>
            <a:ext cx="10969752" cy="2240529"/>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79C5A860-F335-4252-AA00-24FB67ED2982}" type="datetime1">
              <a:rPr lang="en-US" smtClean="0"/>
              <a:t>5/16/2022</a:t>
            </a:fld>
            <a:endParaRPr lang="en-US"/>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4161298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46AB1048-0047-48CA-88BA-D69B470942CF}" type="datetime1">
              <a:rPr lang="en-US" smtClean="0"/>
              <a:t>5/16/2022</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2897439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557784"/>
            <a:ext cx="2854452" cy="564342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612648" y="557784"/>
            <a:ext cx="7734300" cy="56434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5BD83879-648C-49A9-81A2-0EF5946532D0}" type="datetime1">
              <a:rPr lang="en-US" smtClean="0"/>
              <a:t>5/16/2022</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1858315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D04BC802-30E3-4658-9CCA-F873646FEC67}" type="datetime1">
              <a:rPr lang="en-US" smtClean="0"/>
              <a:t>5/16/2022</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998834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612648" y="557784"/>
            <a:ext cx="10969752" cy="3146400"/>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612648" y="3902207"/>
            <a:ext cx="10969752" cy="2187443"/>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AB227A3-19CE-4153-81CE-64EB7AB094B3}" type="datetime1">
              <a:rPr lang="en-US" smtClean="0"/>
              <a:t>5/16/2022</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153756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609600"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2"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B819A100-10F6-477E-8847-29D479EF1C92}" type="datetime1">
              <a:rPr lang="en-US" smtClean="0"/>
              <a:t>5/16/2022</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813566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609600" y="365125"/>
            <a:ext cx="1074578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609600" y="1895096"/>
            <a:ext cx="5387975"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609600" y="2842211"/>
            <a:ext cx="5387975"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67890" y="1895096"/>
            <a:ext cx="5414510"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67890" y="2842211"/>
            <a:ext cx="5414510"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5DF128AB-198A-495F-8475-FDB360C9873F}" type="datetime1">
              <a:rPr lang="en-US" smtClean="0"/>
              <a:t>5/16/2022</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1607858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21A235E-F8FD-479F-9FC7-18BE84110877}" type="datetime1">
              <a:rPr lang="en-US" smtClean="0"/>
              <a:t>5/16/2022</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42742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E890F09B-68DA-462E-9DB4-4C9ADAB8CBCC}" type="datetime1">
              <a:rPr lang="en-US" smtClean="0"/>
              <a:t>5/16/2022</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708849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612649" y="457199"/>
            <a:ext cx="4970822" cy="2660205"/>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6096000" y="457200"/>
            <a:ext cx="5483352" cy="5744003"/>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612649" y="3329989"/>
            <a:ext cx="4970822" cy="287121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17AC4E36-FABE-47EB-AA7F-C19A93824617}" type="datetime1">
              <a:rPr lang="en-US" smtClean="0"/>
              <a:t>5/16/2022</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1944684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612649" y="457199"/>
            <a:ext cx="4970822" cy="26674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6096000" y="457199"/>
            <a:ext cx="5483352" cy="5403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612649" y="3322708"/>
            <a:ext cx="4970822" cy="254628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F199CE6B-5DE6-4A2D-B72E-5E8969F9F56F}" type="datetime1">
              <a:rPr lang="en-US" smtClean="0"/>
              <a:t>5/16/2022</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1F646F3F-274D-499B-ABBE-824EB4ABDC3D}" type="slidenum">
              <a:rPr lang="en-US" smtClean="0"/>
              <a:t>‹N°›</a:t>
            </a:fld>
            <a:endParaRPr lang="en-US"/>
          </a:p>
        </p:txBody>
      </p:sp>
    </p:spTree>
    <p:extLst>
      <p:ext uri="{BB962C8B-B14F-4D97-AF65-F5344CB8AC3E}">
        <p14:creationId xmlns:p14="http://schemas.microsoft.com/office/powerpoint/2010/main" val="3852859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2E603F-28B7-4831-BF23-65FBAB13D5FB}"/>
              </a:ext>
            </a:extLst>
          </p:cNvPr>
          <p:cNvSpPr/>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7">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609600" y="557784"/>
            <a:ext cx="10972800"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609600" y="2106204"/>
            <a:ext cx="10972800" cy="403653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609600" y="6356350"/>
            <a:ext cx="2743200" cy="365125"/>
          </a:xfrm>
          <a:prstGeom prst="rect">
            <a:avLst/>
          </a:prstGeom>
        </p:spPr>
        <p:txBody>
          <a:bodyPr vert="horz" lIns="91440" tIns="45720" rIns="91440" bIns="45720" rtlCol="0" anchor="ctr"/>
          <a:lstStyle>
            <a:lvl1pPr algn="l">
              <a:defRPr lang="en-US" sz="800" kern="1200" cap="all" spc="200" smtClean="0">
                <a:solidFill>
                  <a:schemeClr val="tx1"/>
                </a:solidFill>
                <a:latin typeface="+mn-lt"/>
                <a:ea typeface="+mn-ea"/>
                <a:cs typeface="Segoe UI Semilight" panose="020B0402040204020203" pitchFamily="34" charset="0"/>
              </a:defRPr>
            </a:lvl1pPr>
          </a:lstStyle>
          <a:p>
            <a:fld id="{F481A142-DA77-4A5F-AD1F-14E6C18F0F5F}" type="datetime1">
              <a:rPr lang="en-US" smtClean="0"/>
              <a:t>5/16/2022</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800" kern="1200" cap="all" spc="200" dirty="0">
                <a:solidFill>
                  <a:schemeClr val="tx1"/>
                </a:solidFill>
                <a:latin typeface="+mn-lt"/>
                <a:ea typeface="+mn-ea"/>
                <a:cs typeface="Segoe UI Semilight" panose="020B0402040204020203" pitchFamily="34" charset="0"/>
              </a:defRPr>
            </a:lvl1pPr>
          </a:lstStyle>
          <a:p>
            <a:endParaRPr lang="en-US" dirty="0"/>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10134600" y="6356350"/>
            <a:ext cx="1447800" cy="365125"/>
          </a:xfrm>
          <a:prstGeom prst="rect">
            <a:avLst/>
          </a:prstGeom>
        </p:spPr>
        <p:txBody>
          <a:bodyPr vert="horz" lIns="91440" tIns="45720" rIns="91440" bIns="45720" rtlCol="0" anchor="ctr"/>
          <a:lstStyle>
            <a:lvl1pPr algn="r">
              <a:defRPr lang="en-US" sz="800" kern="1200" cap="all" spc="200" smtClean="0">
                <a:solidFill>
                  <a:schemeClr val="tx1"/>
                </a:solidFill>
                <a:latin typeface="+mn-lt"/>
                <a:ea typeface="+mn-ea"/>
                <a:cs typeface="Segoe UI Semilight" panose="020B0402040204020203" pitchFamily="34" charset="0"/>
              </a:defRPr>
            </a:lvl1pPr>
          </a:lstStyle>
          <a:p>
            <a:fld id="{1F646F3F-274D-499B-ABBE-824EB4ABDC3D}" type="slidenum">
              <a:rPr lang="en-US" smtClean="0"/>
              <a:pPr/>
              <a:t>‹N°›</a:t>
            </a:fld>
            <a:endParaRPr lang="en-US"/>
          </a:p>
        </p:txBody>
      </p:sp>
    </p:spTree>
    <p:extLst>
      <p:ext uri="{BB962C8B-B14F-4D97-AF65-F5344CB8AC3E}">
        <p14:creationId xmlns:p14="http://schemas.microsoft.com/office/powerpoint/2010/main" val="564597154"/>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2" r:id="rId6"/>
    <p:sldLayoutId id="2147483778" r:id="rId7"/>
    <p:sldLayoutId id="2147483779" r:id="rId8"/>
    <p:sldLayoutId id="2147483780" r:id="rId9"/>
    <p:sldLayoutId id="2147483781" r:id="rId10"/>
    <p:sldLayoutId id="2147483783"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Clr>
          <a:schemeClr val="accent5"/>
        </a:buClr>
        <a:buFont typeface="Avenir Next LT Pro" panose="020B05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10000"/>
        </a:lnSpc>
        <a:spcBef>
          <a:spcPts val="500"/>
        </a:spcBef>
        <a:buClr>
          <a:schemeClr val="accent5"/>
        </a:buClr>
        <a:buFont typeface="Avenir Next LT Pro" panose="020B05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Clr>
          <a:schemeClr val="accent5"/>
        </a:buClr>
        <a:buFont typeface="Avenir Next LT Pro" panose="020B05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 name="Background Fill">
            <a:extLst>
              <a:ext uri="{FF2B5EF4-FFF2-40B4-BE49-F238E27FC236}">
                <a16:creationId xmlns:a16="http://schemas.microsoft.com/office/drawing/2014/main" id="{6DA65B90-7B06-4499-91BA-CDDD36132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Fond d’eau bleue rafraîchissant">
            <a:extLst>
              <a:ext uri="{FF2B5EF4-FFF2-40B4-BE49-F238E27FC236}">
                <a16:creationId xmlns:a16="http://schemas.microsoft.com/office/drawing/2014/main" id="{E77CB1B4-896D-B333-DA59-88FA6C25BE54}"/>
              </a:ext>
            </a:extLst>
          </p:cNvPr>
          <p:cNvPicPr>
            <a:picLocks noChangeAspect="1"/>
          </p:cNvPicPr>
          <p:nvPr/>
        </p:nvPicPr>
        <p:blipFill rotWithShape="1">
          <a:blip r:embed="rId2">
            <a:alphaModFix/>
          </a:blip>
          <a:srcRect t="7854" r="-1" b="7855"/>
          <a:stretch/>
        </p:blipFill>
        <p:spPr>
          <a:xfrm>
            <a:off x="3048" y="10"/>
            <a:ext cx="12188952" cy="6857990"/>
          </a:xfrm>
          <a:prstGeom prst="rect">
            <a:avLst/>
          </a:prstGeom>
        </p:spPr>
      </p:pic>
      <p:sp useBgFill="1">
        <p:nvSpPr>
          <p:cNvPr id="31" name="Freeform: Shape 30">
            <a:extLst>
              <a:ext uri="{FF2B5EF4-FFF2-40B4-BE49-F238E27FC236}">
                <a16:creationId xmlns:a16="http://schemas.microsoft.com/office/drawing/2014/main" id="{389C36E1-2D95-402F-A472-3E6699BE2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835775" cy="6730860"/>
          </a:xfrm>
          <a:custGeom>
            <a:avLst/>
            <a:gdLst>
              <a:gd name="connsiteX0" fmla="*/ 1016151 w 5835775"/>
              <a:gd name="connsiteY0" fmla="*/ 6072484 h 6730860"/>
              <a:gd name="connsiteX1" fmla="*/ 1082018 w 5835775"/>
              <a:gd name="connsiteY1" fmla="*/ 6083111 h 6730860"/>
              <a:gd name="connsiteX2" fmla="*/ 1315484 w 5835775"/>
              <a:gd name="connsiteY2" fmla="*/ 6486206 h 6730860"/>
              <a:gd name="connsiteX3" fmla="*/ 912386 w 5835775"/>
              <a:gd name="connsiteY3" fmla="*/ 6719672 h 6730860"/>
              <a:gd name="connsiteX4" fmla="*/ 678923 w 5835775"/>
              <a:gd name="connsiteY4" fmla="*/ 6316576 h 6730860"/>
              <a:gd name="connsiteX5" fmla="*/ 1016151 w 5835775"/>
              <a:gd name="connsiteY5" fmla="*/ 6072484 h 6730860"/>
              <a:gd name="connsiteX6" fmla="*/ 4968517 w 5835775"/>
              <a:gd name="connsiteY6" fmla="*/ 3411427 h 6730860"/>
              <a:gd name="connsiteX7" fmla="*/ 5079176 w 5835775"/>
              <a:gd name="connsiteY7" fmla="*/ 3429280 h 6730860"/>
              <a:gd name="connsiteX8" fmla="*/ 5471396 w 5835775"/>
              <a:gd name="connsiteY8" fmla="*/ 4106482 h 6730860"/>
              <a:gd name="connsiteX9" fmla="*/ 4794194 w 5835775"/>
              <a:gd name="connsiteY9" fmla="*/ 4498704 h 6730860"/>
              <a:gd name="connsiteX10" fmla="*/ 4401974 w 5835775"/>
              <a:gd name="connsiteY10" fmla="*/ 3821503 h 6730860"/>
              <a:gd name="connsiteX11" fmla="*/ 4968517 w 5835775"/>
              <a:gd name="connsiteY11" fmla="*/ 3411427 h 6730860"/>
              <a:gd name="connsiteX12" fmla="*/ 4362805 w 5835775"/>
              <a:gd name="connsiteY12" fmla="*/ 855055 h 6730860"/>
              <a:gd name="connsiteX13" fmla="*/ 4428674 w 5835775"/>
              <a:gd name="connsiteY13" fmla="*/ 865682 h 6730860"/>
              <a:gd name="connsiteX14" fmla="*/ 4662139 w 5835775"/>
              <a:gd name="connsiteY14" fmla="*/ 1268778 h 6730860"/>
              <a:gd name="connsiteX15" fmla="*/ 4259044 w 5835775"/>
              <a:gd name="connsiteY15" fmla="*/ 1502244 h 6730860"/>
              <a:gd name="connsiteX16" fmla="*/ 4025578 w 5835775"/>
              <a:gd name="connsiteY16" fmla="*/ 1099146 h 6730860"/>
              <a:gd name="connsiteX17" fmla="*/ 4362805 w 5835775"/>
              <a:gd name="connsiteY17" fmla="*/ 855055 h 6730860"/>
              <a:gd name="connsiteX18" fmla="*/ 0 w 5835775"/>
              <a:gd name="connsiteY18" fmla="*/ 0 h 6730860"/>
              <a:gd name="connsiteX19" fmla="*/ 3267758 w 5835775"/>
              <a:gd name="connsiteY19" fmla="*/ 0 h 6730860"/>
              <a:gd name="connsiteX20" fmla="*/ 3305063 w 5835775"/>
              <a:gd name="connsiteY20" fmla="*/ 63726 h 6730860"/>
              <a:gd name="connsiteX21" fmla="*/ 3406985 w 5835775"/>
              <a:gd name="connsiteY21" fmla="*/ 462295 h 6730860"/>
              <a:gd name="connsiteX22" fmla="*/ 2970594 w 5835775"/>
              <a:gd name="connsiteY22" fmla="*/ 1557974 h 6730860"/>
              <a:gd name="connsiteX23" fmla="*/ 3515337 w 5835775"/>
              <a:gd name="connsiteY23" fmla="*/ 2066142 h 6730860"/>
              <a:gd name="connsiteX24" fmla="*/ 4650938 w 5835775"/>
              <a:gd name="connsiteY24" fmla="*/ 2132151 h 6730860"/>
              <a:gd name="connsiteX25" fmla="*/ 4897972 w 5835775"/>
              <a:gd name="connsiteY25" fmla="*/ 2795603 h 6730860"/>
              <a:gd name="connsiteX26" fmla="*/ 4062979 w 5835775"/>
              <a:gd name="connsiteY26" fmla="*/ 3417553 h 6730860"/>
              <a:gd name="connsiteX27" fmla="*/ 3501188 w 5835775"/>
              <a:gd name="connsiteY27" fmla="*/ 3937791 h 6730860"/>
              <a:gd name="connsiteX28" fmla="*/ 4449937 w 5835775"/>
              <a:gd name="connsiteY28" fmla="*/ 4695499 h 6730860"/>
              <a:gd name="connsiteX29" fmla="*/ 5440291 w 5835775"/>
              <a:gd name="connsiteY29" fmla="*/ 4956658 h 6730860"/>
              <a:gd name="connsiteX30" fmla="*/ 5762821 w 5835775"/>
              <a:gd name="connsiteY30" fmla="*/ 6073049 h 6730860"/>
              <a:gd name="connsiteX31" fmla="*/ 4438972 w 5835775"/>
              <a:gd name="connsiteY31" fmla="*/ 6432286 h 6730860"/>
              <a:gd name="connsiteX32" fmla="*/ 3687617 w 5835775"/>
              <a:gd name="connsiteY32" fmla="*/ 5512601 h 6730860"/>
              <a:gd name="connsiteX33" fmla="*/ 3137471 w 5835775"/>
              <a:gd name="connsiteY33" fmla="*/ 5228621 h 6730860"/>
              <a:gd name="connsiteX34" fmla="*/ 2219026 w 5835775"/>
              <a:gd name="connsiteY34" fmla="*/ 6103852 h 6730860"/>
              <a:gd name="connsiteX35" fmla="*/ 962609 w 5835775"/>
              <a:gd name="connsiteY35" fmla="*/ 5594024 h 6730860"/>
              <a:gd name="connsiteX36" fmla="*/ 9468 w 5835775"/>
              <a:gd name="connsiteY36" fmla="*/ 6709780 h 6730860"/>
              <a:gd name="connsiteX37" fmla="*/ 0 w 5835775"/>
              <a:gd name="connsiteY37" fmla="*/ 6715849 h 6730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5835775" h="6730860">
                <a:moveTo>
                  <a:pt x="1016151" y="6072484"/>
                </a:moveTo>
                <a:cubicBezTo>
                  <a:pt x="1037999" y="6073765"/>
                  <a:pt x="1060047" y="6077256"/>
                  <a:pt x="1082018" y="6083111"/>
                </a:cubicBezTo>
                <a:cubicBezTo>
                  <a:pt x="1257801" y="6129954"/>
                  <a:pt x="1362328" y="6310424"/>
                  <a:pt x="1315484" y="6486206"/>
                </a:cubicBezTo>
                <a:cubicBezTo>
                  <a:pt x="1268642" y="6661989"/>
                  <a:pt x="1088168" y="6766515"/>
                  <a:pt x="912386" y="6719672"/>
                </a:cubicBezTo>
                <a:cubicBezTo>
                  <a:pt x="736607" y="6672830"/>
                  <a:pt x="632080" y="6492357"/>
                  <a:pt x="678923" y="6316576"/>
                </a:cubicBezTo>
                <a:cubicBezTo>
                  <a:pt x="719910" y="6162766"/>
                  <a:pt x="863206" y="6063513"/>
                  <a:pt x="1016151" y="6072484"/>
                </a:cubicBezTo>
                <a:close/>
                <a:moveTo>
                  <a:pt x="4968517" y="3411427"/>
                </a:moveTo>
                <a:cubicBezTo>
                  <a:pt x="5005224" y="3413581"/>
                  <a:pt x="5042261" y="3419444"/>
                  <a:pt x="5079176" y="3429280"/>
                </a:cubicBezTo>
                <a:cubicBezTo>
                  <a:pt x="5374488" y="3507975"/>
                  <a:pt x="5550091" y="3811170"/>
                  <a:pt x="5471396" y="4106482"/>
                </a:cubicBezTo>
                <a:cubicBezTo>
                  <a:pt x="5392701" y="4401796"/>
                  <a:pt x="5089508" y="4577399"/>
                  <a:pt x="4794194" y="4498704"/>
                </a:cubicBezTo>
                <a:cubicBezTo>
                  <a:pt x="4498880" y="4420008"/>
                  <a:pt x="4323277" y="4116815"/>
                  <a:pt x="4401974" y="3821503"/>
                </a:cubicBezTo>
                <a:cubicBezTo>
                  <a:pt x="4470833" y="3563104"/>
                  <a:pt x="4711571" y="3396357"/>
                  <a:pt x="4968517" y="3411427"/>
                </a:cubicBezTo>
                <a:close/>
                <a:moveTo>
                  <a:pt x="4362805" y="855055"/>
                </a:moveTo>
                <a:cubicBezTo>
                  <a:pt x="4384656" y="856336"/>
                  <a:pt x="4406701" y="859827"/>
                  <a:pt x="4428674" y="865682"/>
                </a:cubicBezTo>
                <a:cubicBezTo>
                  <a:pt x="4604455" y="912524"/>
                  <a:pt x="4708982" y="1092997"/>
                  <a:pt x="4662139" y="1268778"/>
                </a:cubicBezTo>
                <a:cubicBezTo>
                  <a:pt x="4615296" y="1444559"/>
                  <a:pt x="4434824" y="1549086"/>
                  <a:pt x="4259044" y="1502244"/>
                </a:cubicBezTo>
                <a:cubicBezTo>
                  <a:pt x="4083261" y="1455402"/>
                  <a:pt x="3978736" y="1274928"/>
                  <a:pt x="4025578" y="1099146"/>
                </a:cubicBezTo>
                <a:cubicBezTo>
                  <a:pt x="4066564" y="945337"/>
                  <a:pt x="4209864" y="846084"/>
                  <a:pt x="4362805" y="855055"/>
                </a:cubicBezTo>
                <a:close/>
                <a:moveTo>
                  <a:pt x="0" y="0"/>
                </a:moveTo>
                <a:lnTo>
                  <a:pt x="3267758" y="0"/>
                </a:lnTo>
                <a:lnTo>
                  <a:pt x="3305063" y="63726"/>
                </a:lnTo>
                <a:cubicBezTo>
                  <a:pt x="3369183" y="191635"/>
                  <a:pt x="3406589" y="329370"/>
                  <a:pt x="3406985" y="462295"/>
                </a:cubicBezTo>
                <a:cubicBezTo>
                  <a:pt x="3408485" y="962453"/>
                  <a:pt x="2891543" y="1144904"/>
                  <a:pt x="2970594" y="1557974"/>
                </a:cubicBezTo>
                <a:cubicBezTo>
                  <a:pt x="3032280" y="1880398"/>
                  <a:pt x="3449119" y="2040925"/>
                  <a:pt x="3515337" y="2066142"/>
                </a:cubicBezTo>
                <a:cubicBezTo>
                  <a:pt x="4015284" y="2256630"/>
                  <a:pt x="4332227" y="1913363"/>
                  <a:pt x="4650938" y="2132151"/>
                </a:cubicBezTo>
                <a:cubicBezTo>
                  <a:pt x="4853731" y="2271360"/>
                  <a:pt x="4965324" y="2574996"/>
                  <a:pt x="4897972" y="2795603"/>
                </a:cubicBezTo>
                <a:cubicBezTo>
                  <a:pt x="4830989" y="3014971"/>
                  <a:pt x="4662056" y="3104561"/>
                  <a:pt x="4062979" y="3417553"/>
                </a:cubicBezTo>
                <a:cubicBezTo>
                  <a:pt x="3838920" y="3534602"/>
                  <a:pt x="3512702" y="3705038"/>
                  <a:pt x="3501188" y="3937791"/>
                </a:cubicBezTo>
                <a:cubicBezTo>
                  <a:pt x="3482029" y="4324932"/>
                  <a:pt x="4394257" y="4674655"/>
                  <a:pt x="4449937" y="4695499"/>
                </a:cubicBezTo>
                <a:cubicBezTo>
                  <a:pt x="4884270" y="4858160"/>
                  <a:pt x="5186431" y="4793445"/>
                  <a:pt x="5440291" y="4956658"/>
                </a:cubicBezTo>
                <a:cubicBezTo>
                  <a:pt x="5797237" y="5186171"/>
                  <a:pt x="5933047" y="5687465"/>
                  <a:pt x="5762821" y="6073049"/>
                </a:cubicBezTo>
                <a:cubicBezTo>
                  <a:pt x="5566196" y="6518425"/>
                  <a:pt x="4842241" y="6698608"/>
                  <a:pt x="4438972" y="6432286"/>
                </a:cubicBezTo>
                <a:cubicBezTo>
                  <a:pt x="4148514" y="6240453"/>
                  <a:pt x="4125510" y="5878795"/>
                  <a:pt x="3687617" y="5512601"/>
                </a:cubicBezTo>
                <a:cubicBezTo>
                  <a:pt x="3487248" y="5345038"/>
                  <a:pt x="3330804" y="5214736"/>
                  <a:pt x="3137471" y="5228621"/>
                </a:cubicBezTo>
                <a:cubicBezTo>
                  <a:pt x="2702082" y="5259873"/>
                  <a:pt x="2676865" y="5988253"/>
                  <a:pt x="2219026" y="6103852"/>
                </a:cubicBezTo>
                <a:cubicBezTo>
                  <a:pt x="1741606" y="6224379"/>
                  <a:pt x="1457366" y="5508411"/>
                  <a:pt x="962609" y="5594024"/>
                </a:cubicBezTo>
                <a:cubicBezTo>
                  <a:pt x="494464" y="5675021"/>
                  <a:pt x="474925" y="6363960"/>
                  <a:pt x="9468" y="6709780"/>
                </a:cubicBezTo>
                <a:lnTo>
                  <a:pt x="0" y="6715849"/>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re 1">
            <a:extLst>
              <a:ext uri="{FF2B5EF4-FFF2-40B4-BE49-F238E27FC236}">
                <a16:creationId xmlns:a16="http://schemas.microsoft.com/office/drawing/2014/main" id="{8B33F606-DAC0-49A2-900A-9D13F3030C70}"/>
              </a:ext>
            </a:extLst>
          </p:cNvPr>
          <p:cNvSpPr>
            <a:spLocks noGrp="1"/>
          </p:cNvSpPr>
          <p:nvPr>
            <p:ph type="ctrTitle"/>
          </p:nvPr>
        </p:nvSpPr>
        <p:spPr>
          <a:xfrm>
            <a:off x="244219" y="2175641"/>
            <a:ext cx="4318255" cy="1485195"/>
          </a:xfrm>
        </p:spPr>
        <p:txBody>
          <a:bodyPr anchor="b">
            <a:normAutofit fontScale="90000"/>
          </a:bodyPr>
          <a:lstStyle/>
          <a:p>
            <a:r>
              <a:rPr lang="fr-CA" sz="4400" dirty="0">
                <a:latin typeface="Hero New Super" panose="02000A00000000000000" pitchFamily="50" charset="0"/>
              </a:rPr>
              <a:t>Nouvelle tâche 2022-2023</a:t>
            </a:r>
          </a:p>
        </p:txBody>
      </p:sp>
      <p:sp>
        <p:nvSpPr>
          <p:cNvPr id="3" name="Sous-titre 2">
            <a:extLst>
              <a:ext uri="{FF2B5EF4-FFF2-40B4-BE49-F238E27FC236}">
                <a16:creationId xmlns:a16="http://schemas.microsoft.com/office/drawing/2014/main" id="{F65663F4-AB07-40E7-B11C-AF2F1EED1186}"/>
              </a:ext>
            </a:extLst>
          </p:cNvPr>
          <p:cNvSpPr>
            <a:spLocks noGrp="1"/>
          </p:cNvSpPr>
          <p:nvPr>
            <p:ph type="subTitle" idx="1"/>
          </p:nvPr>
        </p:nvSpPr>
        <p:spPr>
          <a:xfrm>
            <a:off x="406145" y="4133850"/>
            <a:ext cx="3146680" cy="876300"/>
          </a:xfrm>
        </p:spPr>
        <p:txBody>
          <a:bodyPr anchor="t">
            <a:normAutofit/>
          </a:bodyPr>
          <a:lstStyle/>
          <a:p>
            <a:pPr>
              <a:lnSpc>
                <a:spcPct val="100000"/>
              </a:lnSpc>
            </a:pPr>
            <a:r>
              <a:rPr lang="fr-CA" sz="1700" dirty="0">
                <a:latin typeface="Hero New Light" panose="02000400000000000000" pitchFamily="50" charset="0"/>
              </a:rPr>
              <a:t>Syndicat de l’enseignement du Pays-des-Bleuets (CSQ)</a:t>
            </a:r>
          </a:p>
        </p:txBody>
      </p:sp>
    </p:spTree>
    <p:extLst>
      <p:ext uri="{BB962C8B-B14F-4D97-AF65-F5344CB8AC3E}">
        <p14:creationId xmlns:p14="http://schemas.microsoft.com/office/powerpoint/2010/main" val="3448477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2DE1D-4987-47AD-B668-6136F16B2D48}"/>
              </a:ext>
            </a:extLst>
          </p:cNvPr>
          <p:cNvSpPr>
            <a:spLocks noGrp="1"/>
          </p:cNvSpPr>
          <p:nvPr>
            <p:ph type="title"/>
          </p:nvPr>
        </p:nvSpPr>
        <p:spPr>
          <a:xfrm>
            <a:off x="609600" y="557785"/>
            <a:ext cx="10972800" cy="1051940"/>
          </a:xfrm>
        </p:spPr>
        <p:txBody>
          <a:bodyPr>
            <a:normAutofit fontScale="90000"/>
          </a:bodyPr>
          <a:lstStyle/>
          <a:p>
            <a:pPr algn="ctr"/>
            <a:r>
              <a:rPr lang="fr-CA" b="1" dirty="0">
                <a:latin typeface="Hero New SemiBold" panose="02000700000000000000" pitchFamily="50" charset="0"/>
              </a:rPr>
              <a:t>Amplitude quotidienne et hebdomadaire </a:t>
            </a:r>
            <a:r>
              <a:rPr lang="fr-CA" dirty="0">
                <a:latin typeface="Hero New Light" panose="02000400000000000000" pitchFamily="50" charset="0"/>
              </a:rPr>
              <a:t>(suite)</a:t>
            </a:r>
            <a:endParaRPr lang="fr-CA" b="1" dirty="0">
              <a:latin typeface="Hero New Light" panose="02000400000000000000" pitchFamily="50" charset="0"/>
            </a:endParaRPr>
          </a:p>
        </p:txBody>
      </p:sp>
      <p:sp>
        <p:nvSpPr>
          <p:cNvPr id="5" name="ZoneTexte 4">
            <a:extLst>
              <a:ext uri="{FF2B5EF4-FFF2-40B4-BE49-F238E27FC236}">
                <a16:creationId xmlns:a16="http://schemas.microsoft.com/office/drawing/2014/main" id="{AC431C00-201E-44F9-8AC5-2E8D2141F03E}"/>
              </a:ext>
            </a:extLst>
          </p:cNvPr>
          <p:cNvSpPr txBox="1"/>
          <p:nvPr/>
        </p:nvSpPr>
        <p:spPr>
          <a:xfrm>
            <a:off x="730623" y="1532964"/>
            <a:ext cx="10785102" cy="4832092"/>
          </a:xfrm>
          <a:prstGeom prst="rect">
            <a:avLst/>
          </a:prstGeom>
          <a:noFill/>
        </p:spPr>
        <p:txBody>
          <a:bodyPr wrap="square" rtlCol="0">
            <a:spAutoFit/>
          </a:bodyPr>
          <a:lstStyle/>
          <a:p>
            <a:pPr marL="457200" indent="-457200" algn="just">
              <a:spcAft>
                <a:spcPts val="600"/>
              </a:spcAft>
              <a:buFont typeface="Arial" panose="020B0604020202020204" pitchFamily="34" charset="0"/>
              <a:buChar char="•"/>
            </a:pPr>
            <a:r>
              <a:rPr lang="fr-CA" sz="2800" dirty="0">
                <a:latin typeface="Hero New Light" panose="02000400000000000000" pitchFamily="50" charset="0"/>
                <a:cs typeface="Posterama" panose="020B0504020200020000" pitchFamily="34" charset="0"/>
              </a:rPr>
              <a:t>Tout en respectant les nombres d’heures sur une base annuelle, la direction de l’école peut, au besoin, requérir la présence de l’enseignante ou l’enseignant à un moment précis de la semaine pour répondre à des besoins ponctuels ou permanents dans le respect de l’amplitude quotidienne et hebdomadaire</a:t>
            </a:r>
          </a:p>
          <a:p>
            <a:pPr marL="914400" lvl="1" indent="-457200" algn="just">
              <a:spcAft>
                <a:spcPts val="600"/>
              </a:spcAft>
              <a:buFont typeface="Arial" panose="020B0604020202020204" pitchFamily="34" charset="0"/>
              <a:buChar char="•"/>
            </a:pPr>
            <a:r>
              <a:rPr lang="fr-CA" sz="2400" dirty="0">
                <a:latin typeface="Hero New Light" panose="02000400000000000000" pitchFamily="50" charset="0"/>
                <a:cs typeface="Posterama" panose="020B0504020200020000" pitchFamily="34" charset="0"/>
              </a:rPr>
              <a:t>Pour une demande à caractère occasionnel : le préavis suffisant </a:t>
            </a:r>
          </a:p>
          <a:p>
            <a:pPr marL="914400" lvl="1" indent="-457200" algn="just">
              <a:spcAft>
                <a:spcPts val="600"/>
              </a:spcAft>
              <a:buFont typeface="Arial" panose="020B0604020202020204" pitchFamily="34" charset="0"/>
              <a:buChar char="•"/>
            </a:pPr>
            <a:r>
              <a:rPr lang="fr-CA" sz="2400" dirty="0">
                <a:latin typeface="Hero New Light" panose="02000400000000000000" pitchFamily="50" charset="0"/>
                <a:cs typeface="Posterama" panose="020B0504020200020000" pitchFamily="34" charset="0"/>
              </a:rPr>
              <a:t>Pour une demande à caractère permanent : </a:t>
            </a:r>
          </a:p>
          <a:p>
            <a:pPr marL="1257300" lvl="2" indent="-342900" algn="just">
              <a:spcAft>
                <a:spcPts val="600"/>
              </a:spcAft>
              <a:buFont typeface="Arial" panose="020B0604020202020204" pitchFamily="34" charset="0"/>
              <a:buChar char="•"/>
            </a:pPr>
            <a:r>
              <a:rPr lang="fr-CA" sz="2400" dirty="0">
                <a:latin typeface="Hero New Light" panose="02000400000000000000" pitchFamily="50" charset="0"/>
                <a:cs typeface="Posterama" panose="020B0504020200020000" pitchFamily="34" charset="0"/>
              </a:rPr>
              <a:t>consultation et, à défaut d’entente sur le moment du changement, le préavis doit être d’au moins 5 jours </a:t>
            </a:r>
          </a:p>
          <a:p>
            <a:pPr lvl="2" algn="just">
              <a:spcAft>
                <a:spcPts val="600"/>
              </a:spcAft>
              <a:tabLst>
                <a:tab pos="895350" algn="l"/>
                <a:tab pos="1257300" algn="l"/>
              </a:tabLst>
            </a:pPr>
            <a:r>
              <a:rPr lang="fr-CA" sz="2400" dirty="0">
                <a:latin typeface="Hero New Light" panose="02000400000000000000" pitchFamily="50" charset="0"/>
                <a:cs typeface="Posterama" panose="020B0504020200020000" pitchFamily="34" charset="0"/>
              </a:rPr>
              <a:t>	</a:t>
            </a:r>
            <a:r>
              <a:rPr lang="fr-CA" dirty="0">
                <a:latin typeface="Hero New Light" panose="02000400000000000000" pitchFamily="50" charset="0"/>
                <a:cs typeface="Posterama" panose="020B0504020200020000" pitchFamily="34" charset="0"/>
              </a:rPr>
              <a:t>(clause 8-5.02 C))</a:t>
            </a:r>
            <a:endParaRPr lang="fr-CA" sz="2400" dirty="0">
              <a:latin typeface="Hero New Light" panose="02000400000000000000" pitchFamily="50" charset="0"/>
              <a:cs typeface="Posterama" panose="020B0504020200020000" pitchFamily="34" charset="0"/>
            </a:endParaRPr>
          </a:p>
        </p:txBody>
      </p:sp>
    </p:spTree>
    <p:extLst>
      <p:ext uri="{BB962C8B-B14F-4D97-AF65-F5344CB8AC3E}">
        <p14:creationId xmlns:p14="http://schemas.microsoft.com/office/powerpoint/2010/main" val="1145410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F107311C-A216-4DC5-848B-85FEC458CAFD}"/>
              </a:ext>
            </a:extLst>
          </p:cNvPr>
          <p:cNvSpPr txBox="1"/>
          <p:nvPr/>
        </p:nvSpPr>
        <p:spPr>
          <a:xfrm>
            <a:off x="1407459" y="1166842"/>
            <a:ext cx="9377082" cy="4278094"/>
          </a:xfrm>
          <a:prstGeom prst="rect">
            <a:avLst/>
          </a:prstGeom>
          <a:noFill/>
        </p:spPr>
        <p:txBody>
          <a:bodyPr wrap="square" rtlCol="0">
            <a:spAutoFit/>
          </a:bodyPr>
          <a:lstStyle/>
          <a:p>
            <a:r>
              <a:rPr lang="fr-CA" sz="4800" b="1" dirty="0">
                <a:latin typeface="Hero New SemiBold" panose="02000700000000000000" pitchFamily="50" charset="0"/>
              </a:rPr>
              <a:t>Clause 5-3.21</a:t>
            </a:r>
          </a:p>
          <a:p>
            <a:endParaRPr lang="fr-CA" sz="4800" dirty="0"/>
          </a:p>
          <a:p>
            <a:pPr marL="542925" indent="-542925" algn="just">
              <a:buFont typeface="Arial" panose="020B0604020202020204" pitchFamily="34" charset="0"/>
              <a:buChar char="•"/>
            </a:pPr>
            <a:r>
              <a:rPr lang="fr-CA" sz="4400" dirty="0">
                <a:latin typeface="Hero New Light" panose="02000400000000000000" pitchFamily="50" charset="0"/>
              </a:rPr>
              <a:t>Règles régissant la répartition des fonctions et responsabilités entre les enseignantes et enseignants d’une école</a:t>
            </a:r>
          </a:p>
        </p:txBody>
      </p:sp>
    </p:spTree>
    <p:extLst>
      <p:ext uri="{BB962C8B-B14F-4D97-AF65-F5344CB8AC3E}">
        <p14:creationId xmlns:p14="http://schemas.microsoft.com/office/powerpoint/2010/main" val="39357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C64315-E339-4C2E-9064-A4762D8CB477}"/>
              </a:ext>
            </a:extLst>
          </p:cNvPr>
          <p:cNvSpPr>
            <a:spLocks noGrp="1"/>
          </p:cNvSpPr>
          <p:nvPr>
            <p:ph type="title"/>
          </p:nvPr>
        </p:nvSpPr>
        <p:spPr>
          <a:xfrm>
            <a:off x="433782" y="339765"/>
            <a:ext cx="2867541" cy="688060"/>
          </a:xfrm>
        </p:spPr>
        <p:txBody>
          <a:bodyPr anchor="ctr">
            <a:noAutofit/>
          </a:bodyPr>
          <a:lstStyle/>
          <a:p>
            <a:r>
              <a:rPr lang="fr-CA" sz="3600" b="1" u="sng" dirty="0">
                <a:latin typeface="Hero New SemiBold" panose="02000700000000000000" pitchFamily="50" charset="0"/>
              </a:rPr>
              <a:t>Préscolaire</a:t>
            </a:r>
          </a:p>
        </p:txBody>
      </p:sp>
      <p:sp>
        <p:nvSpPr>
          <p:cNvPr id="3" name="Organigramme : Connecteur 2">
            <a:extLst>
              <a:ext uri="{FF2B5EF4-FFF2-40B4-BE49-F238E27FC236}">
                <a16:creationId xmlns:a16="http://schemas.microsoft.com/office/drawing/2014/main" id="{D86964CB-F2AC-46F8-80F5-E1A9FB5E210D}"/>
              </a:ext>
            </a:extLst>
          </p:cNvPr>
          <p:cNvSpPr/>
          <p:nvPr/>
        </p:nvSpPr>
        <p:spPr>
          <a:xfrm>
            <a:off x="2808194" y="521143"/>
            <a:ext cx="6575612" cy="5925670"/>
          </a:xfrm>
          <a:prstGeom prst="flowChartConnector">
            <a:avLst/>
          </a:prstGeom>
          <a:ln w="19050">
            <a:solidFill>
              <a:srgbClr val="007DA5"/>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fr-CA" dirty="0"/>
          </a:p>
        </p:txBody>
      </p:sp>
      <p:sp>
        <p:nvSpPr>
          <p:cNvPr id="4" name="Organigramme : Connecteur 3">
            <a:extLst>
              <a:ext uri="{FF2B5EF4-FFF2-40B4-BE49-F238E27FC236}">
                <a16:creationId xmlns:a16="http://schemas.microsoft.com/office/drawing/2014/main" id="{05B3FF92-DB7A-4B0C-8AEB-8152A6DEB0CC}"/>
              </a:ext>
            </a:extLst>
          </p:cNvPr>
          <p:cNvSpPr/>
          <p:nvPr/>
        </p:nvSpPr>
        <p:spPr>
          <a:xfrm>
            <a:off x="4893099" y="683795"/>
            <a:ext cx="2509234" cy="2383202"/>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6" name="ZoneTexte 5">
            <a:extLst>
              <a:ext uri="{FF2B5EF4-FFF2-40B4-BE49-F238E27FC236}">
                <a16:creationId xmlns:a16="http://schemas.microsoft.com/office/drawing/2014/main" id="{749A0AA2-4533-4AE6-B829-351B536FACC6}"/>
              </a:ext>
            </a:extLst>
          </p:cNvPr>
          <p:cNvSpPr txBox="1"/>
          <p:nvPr/>
        </p:nvSpPr>
        <p:spPr>
          <a:xfrm>
            <a:off x="5820224" y="699667"/>
            <a:ext cx="654984" cy="553998"/>
          </a:xfrm>
          <a:prstGeom prst="rect">
            <a:avLst/>
          </a:prstGeom>
          <a:noFill/>
        </p:spPr>
        <p:txBody>
          <a:bodyPr wrap="square" rtlCol="0">
            <a:spAutoFit/>
          </a:bodyPr>
          <a:lstStyle/>
          <a:p>
            <a:pPr algn="ctr"/>
            <a:r>
              <a:rPr lang="fr-CA" sz="3000" b="1" dirty="0">
                <a:ln w="12700">
                  <a:solidFill>
                    <a:srgbClr val="007DA5"/>
                  </a:solidFill>
                  <a:prstDash val="solid"/>
                </a:ln>
                <a:solidFill>
                  <a:srgbClr val="007DA5"/>
                </a:solidFill>
                <a:effectLst>
                  <a:outerShdw dist="38100" dir="2640000" algn="bl" rotWithShape="0">
                    <a:schemeClr val="accent1"/>
                  </a:outerShdw>
                </a:effectLst>
                <a:latin typeface="Hero New SemiBold" panose="02000700000000000000" pitchFamily="50" charset="0"/>
              </a:rPr>
              <a:t>TE</a:t>
            </a:r>
          </a:p>
        </p:txBody>
      </p:sp>
      <p:sp>
        <p:nvSpPr>
          <p:cNvPr id="8" name="ZoneTexte 7">
            <a:extLst>
              <a:ext uri="{FF2B5EF4-FFF2-40B4-BE49-F238E27FC236}">
                <a16:creationId xmlns:a16="http://schemas.microsoft.com/office/drawing/2014/main" id="{404AA6BD-7614-4538-95FB-DC9B7B580D32}"/>
              </a:ext>
            </a:extLst>
          </p:cNvPr>
          <p:cNvSpPr txBox="1"/>
          <p:nvPr/>
        </p:nvSpPr>
        <p:spPr>
          <a:xfrm>
            <a:off x="5336410" y="1115122"/>
            <a:ext cx="1622612" cy="338554"/>
          </a:xfrm>
          <a:prstGeom prst="rect">
            <a:avLst/>
          </a:prstGeom>
          <a:noFill/>
        </p:spPr>
        <p:txBody>
          <a:bodyPr wrap="square" rtlCol="0">
            <a:spAutoFit/>
          </a:bodyPr>
          <a:lstStyle/>
          <a:p>
            <a:pPr algn="ctr"/>
            <a:r>
              <a:rPr lang="fr-CA" sz="1600" b="1" dirty="0">
                <a:latin typeface="Hero New SemiBold" panose="02000700000000000000" pitchFamily="50" charset="0"/>
              </a:rPr>
              <a:t>810 h + 18 h</a:t>
            </a:r>
          </a:p>
        </p:txBody>
      </p:sp>
      <p:sp>
        <p:nvSpPr>
          <p:cNvPr id="10" name="ZoneTexte 9">
            <a:extLst>
              <a:ext uri="{FF2B5EF4-FFF2-40B4-BE49-F238E27FC236}">
                <a16:creationId xmlns:a16="http://schemas.microsoft.com/office/drawing/2014/main" id="{BD4F73F6-03A8-4387-89F9-538CA50543D5}"/>
              </a:ext>
            </a:extLst>
          </p:cNvPr>
          <p:cNvSpPr txBox="1"/>
          <p:nvPr/>
        </p:nvSpPr>
        <p:spPr>
          <a:xfrm>
            <a:off x="5127812" y="1358641"/>
            <a:ext cx="2432909" cy="276999"/>
          </a:xfrm>
          <a:prstGeom prst="rect">
            <a:avLst/>
          </a:prstGeom>
          <a:noFill/>
        </p:spPr>
        <p:txBody>
          <a:bodyPr wrap="square" rtlCol="0">
            <a:spAutoFit/>
          </a:bodyPr>
          <a:lstStyle/>
          <a:p>
            <a:r>
              <a:rPr lang="fr-CA" sz="1200" dirty="0">
                <a:latin typeface="Hero New Light" panose="02000400000000000000" pitchFamily="50" charset="0"/>
              </a:rPr>
              <a:t>(22 h 30/</a:t>
            </a:r>
            <a:r>
              <a:rPr lang="fr-CA" sz="1200" dirty="0" err="1">
                <a:latin typeface="Hero New Light" panose="02000400000000000000" pitchFamily="50" charset="0"/>
              </a:rPr>
              <a:t>sem</a:t>
            </a:r>
            <a:r>
              <a:rPr lang="fr-CA" sz="1200" dirty="0">
                <a:latin typeface="Hero New Light" panose="02000400000000000000" pitchFamily="50" charset="0"/>
              </a:rPr>
              <a:t> + 30 min/</a:t>
            </a:r>
            <a:r>
              <a:rPr lang="fr-CA" sz="1200" dirty="0" err="1">
                <a:latin typeface="Hero New Light" panose="02000400000000000000" pitchFamily="50" charset="0"/>
              </a:rPr>
              <a:t>sem</a:t>
            </a:r>
            <a:r>
              <a:rPr lang="fr-CA" sz="1200" dirty="0">
                <a:latin typeface="Hero New Light" panose="02000400000000000000" pitchFamily="50" charset="0"/>
              </a:rPr>
              <a:t>)</a:t>
            </a:r>
          </a:p>
        </p:txBody>
      </p:sp>
      <p:sp>
        <p:nvSpPr>
          <p:cNvPr id="11" name="Flèche : bas 10">
            <a:extLst>
              <a:ext uri="{FF2B5EF4-FFF2-40B4-BE49-F238E27FC236}">
                <a16:creationId xmlns:a16="http://schemas.microsoft.com/office/drawing/2014/main" id="{226E9739-FFCD-41FC-A7B8-6D1D0EE902AF}"/>
              </a:ext>
            </a:extLst>
          </p:cNvPr>
          <p:cNvSpPr/>
          <p:nvPr/>
        </p:nvSpPr>
        <p:spPr>
          <a:xfrm>
            <a:off x="6534207" y="1636336"/>
            <a:ext cx="259977" cy="307777"/>
          </a:xfrm>
          <a:prstGeom prst="downArrow">
            <a:avLst/>
          </a:prstGeom>
          <a:solidFill>
            <a:srgbClr val="007DA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BD05BFA8-8E9B-4313-935A-BF91573CB03C}"/>
              </a:ext>
            </a:extLst>
          </p:cNvPr>
          <p:cNvSpPr txBox="1"/>
          <p:nvPr/>
        </p:nvSpPr>
        <p:spPr>
          <a:xfrm>
            <a:off x="5931033" y="1844437"/>
            <a:ext cx="1308846" cy="553998"/>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Surveillance</a:t>
            </a:r>
          </a:p>
          <a:p>
            <a:pPr marL="171450" indent="-171450">
              <a:buFont typeface="Arial" panose="020B0604020202020204" pitchFamily="34" charset="0"/>
              <a:buChar char="•"/>
            </a:pPr>
            <a:r>
              <a:rPr lang="fr-CA" sz="1000" dirty="0" err="1">
                <a:latin typeface="Hero New Light" panose="02000400000000000000" pitchFamily="50" charset="0"/>
              </a:rPr>
              <a:t>Act</a:t>
            </a:r>
            <a:r>
              <a:rPr lang="fr-CA" sz="1000" dirty="0">
                <a:latin typeface="Hero New Light" panose="02000400000000000000" pitchFamily="50" charset="0"/>
              </a:rPr>
              <a:t>. étudiantes</a:t>
            </a:r>
          </a:p>
          <a:p>
            <a:pPr marL="171450" indent="-171450">
              <a:buFont typeface="Arial" panose="020B0604020202020204" pitchFamily="34" charset="0"/>
              <a:buChar char="•"/>
            </a:pPr>
            <a:r>
              <a:rPr lang="fr-CA" sz="1000" dirty="0">
                <a:latin typeface="Hero New Light" panose="02000400000000000000" pitchFamily="50" charset="0"/>
              </a:rPr>
              <a:t>Encadrement</a:t>
            </a:r>
          </a:p>
        </p:txBody>
      </p:sp>
      <p:sp>
        <p:nvSpPr>
          <p:cNvPr id="13" name="ZoneTexte 12">
            <a:extLst>
              <a:ext uri="{FF2B5EF4-FFF2-40B4-BE49-F238E27FC236}">
                <a16:creationId xmlns:a16="http://schemas.microsoft.com/office/drawing/2014/main" id="{03A634B2-4483-4434-8BF4-80903FA35647}"/>
              </a:ext>
            </a:extLst>
          </p:cNvPr>
          <p:cNvSpPr txBox="1"/>
          <p:nvPr/>
        </p:nvSpPr>
        <p:spPr>
          <a:xfrm>
            <a:off x="4845792" y="3358204"/>
            <a:ext cx="1158969" cy="553998"/>
          </a:xfrm>
          <a:prstGeom prst="rect">
            <a:avLst/>
          </a:prstGeom>
          <a:noFill/>
        </p:spPr>
        <p:txBody>
          <a:bodyPr wrap="square" rtlCol="0">
            <a:spAutoFit/>
          </a:bodyPr>
          <a:lstStyle/>
          <a:p>
            <a:pPr algn="ctr"/>
            <a:r>
              <a:rPr lang="fr-CA" sz="3000" b="1" dirty="0">
                <a:ln w="12700">
                  <a:solidFill>
                    <a:srgbClr val="007DA5"/>
                  </a:solidFill>
                  <a:prstDash val="solid"/>
                </a:ln>
                <a:solidFill>
                  <a:srgbClr val="007DA5"/>
                </a:solidFill>
                <a:effectLst>
                  <a:outerShdw dist="38100" dir="2640000" algn="bl" rotWithShape="0">
                    <a:schemeClr val="accent1"/>
                  </a:outerShdw>
                </a:effectLst>
                <a:latin typeface="Hero New SemiBold" panose="02000700000000000000" pitchFamily="50" charset="0"/>
              </a:rPr>
              <a:t>ATP</a:t>
            </a:r>
          </a:p>
        </p:txBody>
      </p:sp>
      <p:sp>
        <p:nvSpPr>
          <p:cNvPr id="14" name="Organigramme : Connecteur 13">
            <a:extLst>
              <a:ext uri="{FF2B5EF4-FFF2-40B4-BE49-F238E27FC236}">
                <a16:creationId xmlns:a16="http://schemas.microsoft.com/office/drawing/2014/main" id="{0D1F2A0B-3954-4900-8D27-555B2098BE44}"/>
              </a:ext>
            </a:extLst>
          </p:cNvPr>
          <p:cNvSpPr/>
          <p:nvPr/>
        </p:nvSpPr>
        <p:spPr>
          <a:xfrm>
            <a:off x="3394971" y="3309103"/>
            <a:ext cx="1640543" cy="1488141"/>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5" name="ZoneTexte 14">
            <a:extLst>
              <a:ext uri="{FF2B5EF4-FFF2-40B4-BE49-F238E27FC236}">
                <a16:creationId xmlns:a16="http://schemas.microsoft.com/office/drawing/2014/main" id="{C65DFB24-C1D8-4EAE-A35C-42E4D427D1AB}"/>
              </a:ext>
            </a:extLst>
          </p:cNvPr>
          <p:cNvSpPr txBox="1"/>
          <p:nvPr/>
        </p:nvSpPr>
        <p:spPr>
          <a:xfrm>
            <a:off x="3421868" y="3860512"/>
            <a:ext cx="1622612" cy="369332"/>
          </a:xfrm>
          <a:prstGeom prst="rect">
            <a:avLst/>
          </a:prstGeom>
          <a:noFill/>
        </p:spPr>
        <p:txBody>
          <a:bodyPr wrap="square" rtlCol="0">
            <a:spAutoFit/>
          </a:bodyPr>
          <a:lstStyle/>
          <a:p>
            <a:pPr algn="ctr"/>
            <a:r>
              <a:rPr lang="fr-CA" b="1" dirty="0">
                <a:latin typeface="Hero New SemiBold" panose="02000700000000000000" pitchFamily="50" charset="0"/>
              </a:rPr>
              <a:t>80 h/an</a:t>
            </a:r>
          </a:p>
        </p:txBody>
      </p:sp>
      <p:cxnSp>
        <p:nvCxnSpPr>
          <p:cNvPr id="17" name="Connecteur droit 16">
            <a:extLst>
              <a:ext uri="{FF2B5EF4-FFF2-40B4-BE49-F238E27FC236}">
                <a16:creationId xmlns:a16="http://schemas.microsoft.com/office/drawing/2014/main" id="{F4B9D592-C58A-4D1B-BCCF-9B73FA33184D}"/>
              </a:ext>
            </a:extLst>
          </p:cNvPr>
          <p:cNvCxnSpPr/>
          <p:nvPr/>
        </p:nvCxnSpPr>
        <p:spPr>
          <a:xfrm flipH="1">
            <a:off x="2350449" y="4408465"/>
            <a:ext cx="1129553" cy="515471"/>
          </a:xfrm>
          <a:prstGeom prst="line">
            <a:avLst/>
          </a:prstGeom>
          <a:ln w="25400">
            <a:solidFill>
              <a:srgbClr val="007DA5"/>
            </a:solidFill>
            <a:prstDash val="lgDash"/>
            <a:headEnd w="lg" len="lg"/>
            <a:tailEnd type="stealth" w="lg" len="lg"/>
          </a:ln>
        </p:spPr>
        <p:style>
          <a:lnRef idx="1">
            <a:schemeClr val="accent1"/>
          </a:lnRef>
          <a:fillRef idx="0">
            <a:schemeClr val="accent1"/>
          </a:fillRef>
          <a:effectRef idx="0">
            <a:schemeClr val="accent1"/>
          </a:effectRef>
          <a:fontRef idx="minor">
            <a:schemeClr val="tx1"/>
          </a:fontRef>
        </p:style>
      </p:cxnSp>
      <p:sp>
        <p:nvSpPr>
          <p:cNvPr id="18" name="Organigramme : Connecteur 17">
            <a:extLst>
              <a:ext uri="{FF2B5EF4-FFF2-40B4-BE49-F238E27FC236}">
                <a16:creationId xmlns:a16="http://schemas.microsoft.com/office/drawing/2014/main" id="{3DE1A593-4414-4708-BA83-D6C04F787E00}"/>
              </a:ext>
            </a:extLst>
          </p:cNvPr>
          <p:cNvSpPr/>
          <p:nvPr/>
        </p:nvSpPr>
        <p:spPr>
          <a:xfrm>
            <a:off x="5375389" y="3981145"/>
            <a:ext cx="1640543" cy="1488141"/>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23" name="Parenthèses 22">
            <a:extLst>
              <a:ext uri="{FF2B5EF4-FFF2-40B4-BE49-F238E27FC236}">
                <a16:creationId xmlns:a16="http://schemas.microsoft.com/office/drawing/2014/main" id="{7F3C21D9-FB3E-48E6-8A2F-89FD28C33F08}"/>
              </a:ext>
            </a:extLst>
          </p:cNvPr>
          <p:cNvSpPr/>
          <p:nvPr/>
        </p:nvSpPr>
        <p:spPr>
          <a:xfrm>
            <a:off x="5647497" y="2463170"/>
            <a:ext cx="1204249"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4" name="ZoneTexte 23">
            <a:extLst>
              <a:ext uri="{FF2B5EF4-FFF2-40B4-BE49-F238E27FC236}">
                <a16:creationId xmlns:a16="http://schemas.microsoft.com/office/drawing/2014/main" id="{0E5BE2AE-FA29-42B1-828F-82A8D308AF0B}"/>
              </a:ext>
            </a:extLst>
          </p:cNvPr>
          <p:cNvSpPr txBox="1"/>
          <p:nvPr/>
        </p:nvSpPr>
        <p:spPr>
          <a:xfrm>
            <a:off x="5502643" y="2459904"/>
            <a:ext cx="1456379" cy="369332"/>
          </a:xfrm>
          <a:prstGeom prst="rect">
            <a:avLst/>
          </a:prstGeom>
          <a:noFill/>
        </p:spPr>
        <p:txBody>
          <a:bodyPr wrap="square" rtlCol="0">
            <a:spAutoFit/>
          </a:bodyPr>
          <a:lstStyle/>
          <a:p>
            <a:pPr algn="ctr"/>
            <a:r>
              <a:rPr lang="fr-CA" b="1" dirty="0">
                <a:latin typeface="Hero New SemiBold" panose="02000700000000000000" pitchFamily="50" charset="0"/>
              </a:rPr>
              <a:t>828 h/an</a:t>
            </a:r>
          </a:p>
        </p:txBody>
      </p:sp>
      <p:sp>
        <p:nvSpPr>
          <p:cNvPr id="25" name="ZoneTexte 24">
            <a:extLst>
              <a:ext uri="{FF2B5EF4-FFF2-40B4-BE49-F238E27FC236}">
                <a16:creationId xmlns:a16="http://schemas.microsoft.com/office/drawing/2014/main" id="{08F167B9-C7FE-4B37-AF6C-95EC1DBD2C83}"/>
              </a:ext>
            </a:extLst>
          </p:cNvPr>
          <p:cNvSpPr txBox="1"/>
          <p:nvPr/>
        </p:nvSpPr>
        <p:spPr>
          <a:xfrm>
            <a:off x="5597042" y="4252747"/>
            <a:ext cx="1254705" cy="369332"/>
          </a:xfrm>
          <a:prstGeom prst="rect">
            <a:avLst/>
          </a:prstGeom>
          <a:noFill/>
        </p:spPr>
        <p:txBody>
          <a:bodyPr wrap="square" rtlCol="0">
            <a:spAutoFit/>
          </a:bodyPr>
          <a:lstStyle/>
          <a:p>
            <a:pPr algn="ctr"/>
            <a:r>
              <a:rPr lang="fr-CA" b="1" dirty="0">
                <a:latin typeface="Hero New SemiBold" panose="02000700000000000000" pitchFamily="50" charset="0"/>
              </a:rPr>
              <a:t>120 h/an</a:t>
            </a:r>
          </a:p>
        </p:txBody>
      </p:sp>
      <p:sp>
        <p:nvSpPr>
          <p:cNvPr id="26" name="ZoneTexte 25">
            <a:extLst>
              <a:ext uri="{FF2B5EF4-FFF2-40B4-BE49-F238E27FC236}">
                <a16:creationId xmlns:a16="http://schemas.microsoft.com/office/drawing/2014/main" id="{DC35EE14-CF8A-44B9-9D89-8FF8D163D930}"/>
              </a:ext>
            </a:extLst>
          </p:cNvPr>
          <p:cNvSpPr txBox="1"/>
          <p:nvPr/>
        </p:nvSpPr>
        <p:spPr>
          <a:xfrm>
            <a:off x="5502643" y="4725215"/>
            <a:ext cx="1490200" cy="553998"/>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10 rencontres coll.</a:t>
            </a:r>
          </a:p>
          <a:p>
            <a:pPr marL="171450" indent="-171450">
              <a:buFont typeface="Arial" panose="020B0604020202020204" pitchFamily="34" charset="0"/>
              <a:buChar char="•"/>
            </a:pPr>
            <a:r>
              <a:rPr lang="fr-CA" sz="1000" dirty="0">
                <a:latin typeface="Hero New Light" panose="02000400000000000000" pitchFamily="50" charset="0"/>
              </a:rPr>
              <a:t>3 rencontres parents</a:t>
            </a:r>
          </a:p>
        </p:txBody>
      </p:sp>
      <p:sp>
        <p:nvSpPr>
          <p:cNvPr id="27" name="Parenthèses 26">
            <a:extLst>
              <a:ext uri="{FF2B5EF4-FFF2-40B4-BE49-F238E27FC236}">
                <a16:creationId xmlns:a16="http://schemas.microsoft.com/office/drawing/2014/main" id="{56E700EA-1826-401B-BAFB-747524C298F4}"/>
              </a:ext>
            </a:extLst>
          </p:cNvPr>
          <p:cNvSpPr/>
          <p:nvPr/>
        </p:nvSpPr>
        <p:spPr>
          <a:xfrm>
            <a:off x="3689265" y="3841321"/>
            <a:ext cx="1060286"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8" name="Parenthèses 27">
            <a:extLst>
              <a:ext uri="{FF2B5EF4-FFF2-40B4-BE49-F238E27FC236}">
                <a16:creationId xmlns:a16="http://schemas.microsoft.com/office/drawing/2014/main" id="{4C39B048-0C7F-4782-92F1-66DAD09E84E1}"/>
              </a:ext>
            </a:extLst>
          </p:cNvPr>
          <p:cNvSpPr/>
          <p:nvPr/>
        </p:nvSpPr>
        <p:spPr>
          <a:xfrm>
            <a:off x="5597042" y="4214356"/>
            <a:ext cx="1197142" cy="435955"/>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9" name="Parenthèses 28">
            <a:extLst>
              <a:ext uri="{FF2B5EF4-FFF2-40B4-BE49-F238E27FC236}">
                <a16:creationId xmlns:a16="http://schemas.microsoft.com/office/drawing/2014/main" id="{7E67690E-F89D-463E-A4B7-548890B984C0}"/>
              </a:ext>
            </a:extLst>
          </p:cNvPr>
          <p:cNvSpPr/>
          <p:nvPr/>
        </p:nvSpPr>
        <p:spPr>
          <a:xfrm>
            <a:off x="7601586" y="2829236"/>
            <a:ext cx="1120867"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30" name="ZoneTexte 29">
            <a:extLst>
              <a:ext uri="{FF2B5EF4-FFF2-40B4-BE49-F238E27FC236}">
                <a16:creationId xmlns:a16="http://schemas.microsoft.com/office/drawing/2014/main" id="{D6FEC8B6-F4E5-4657-B5CC-73DFCE4D5621}"/>
              </a:ext>
            </a:extLst>
          </p:cNvPr>
          <p:cNvSpPr txBox="1"/>
          <p:nvPr/>
        </p:nvSpPr>
        <p:spPr>
          <a:xfrm>
            <a:off x="7525929" y="2847757"/>
            <a:ext cx="1258007" cy="369332"/>
          </a:xfrm>
          <a:prstGeom prst="rect">
            <a:avLst/>
          </a:prstGeom>
          <a:noFill/>
        </p:spPr>
        <p:txBody>
          <a:bodyPr wrap="square" rtlCol="0">
            <a:spAutoFit/>
          </a:bodyPr>
          <a:lstStyle/>
          <a:p>
            <a:pPr algn="ctr"/>
            <a:r>
              <a:rPr lang="fr-CA" b="1" dirty="0">
                <a:latin typeface="Hero New SemiBold" panose="02000700000000000000" pitchFamily="50" charset="0"/>
              </a:rPr>
              <a:t>252 h/an</a:t>
            </a:r>
          </a:p>
        </p:txBody>
      </p:sp>
      <p:sp>
        <p:nvSpPr>
          <p:cNvPr id="31" name="ZoneTexte 30">
            <a:extLst>
              <a:ext uri="{FF2B5EF4-FFF2-40B4-BE49-F238E27FC236}">
                <a16:creationId xmlns:a16="http://schemas.microsoft.com/office/drawing/2014/main" id="{45CC6B0D-6A6B-4278-B8D9-26CBC169E3E7}"/>
              </a:ext>
            </a:extLst>
          </p:cNvPr>
          <p:cNvSpPr txBox="1"/>
          <p:nvPr/>
        </p:nvSpPr>
        <p:spPr>
          <a:xfrm>
            <a:off x="7525929" y="3184586"/>
            <a:ext cx="1308846" cy="400110"/>
          </a:xfrm>
          <a:prstGeom prst="rect">
            <a:avLst/>
          </a:prstGeom>
          <a:noFill/>
        </p:spPr>
        <p:txBody>
          <a:bodyPr wrap="square" rtlCol="0">
            <a:spAutoFit/>
          </a:bodyPr>
          <a:lstStyle/>
          <a:p>
            <a:pPr algn="ctr"/>
            <a:r>
              <a:rPr lang="fr-CA" sz="1000" dirty="0">
                <a:latin typeface="Hero New Light" panose="02000400000000000000" pitchFamily="50" charset="0"/>
              </a:rPr>
              <a:t>108 h journées pédagogiques</a:t>
            </a:r>
          </a:p>
        </p:txBody>
      </p:sp>
      <p:sp>
        <p:nvSpPr>
          <p:cNvPr id="35" name="ZoneTexte 34">
            <a:extLst>
              <a:ext uri="{FF2B5EF4-FFF2-40B4-BE49-F238E27FC236}">
                <a16:creationId xmlns:a16="http://schemas.microsoft.com/office/drawing/2014/main" id="{E1782434-87FE-42B4-B4F0-C3CC53085AA6}"/>
              </a:ext>
            </a:extLst>
          </p:cNvPr>
          <p:cNvSpPr txBox="1"/>
          <p:nvPr/>
        </p:nvSpPr>
        <p:spPr>
          <a:xfrm>
            <a:off x="7418892" y="3586243"/>
            <a:ext cx="1593822" cy="861774"/>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Comités</a:t>
            </a:r>
          </a:p>
          <a:p>
            <a:pPr marL="171450" indent="-171450">
              <a:buFont typeface="Arial" panose="020B0604020202020204" pitchFamily="34" charset="0"/>
              <a:buChar char="•"/>
            </a:pPr>
            <a:r>
              <a:rPr lang="fr-CA" sz="1000" dirty="0">
                <a:latin typeface="Hero New Light" panose="02000400000000000000" pitchFamily="50" charset="0"/>
              </a:rPr>
              <a:t>Accueil </a:t>
            </a:r>
            <a:r>
              <a:rPr lang="fr-CA" sz="1000" dirty="0" err="1">
                <a:latin typeface="Hero New Light" panose="02000400000000000000" pitchFamily="50" charset="0"/>
              </a:rPr>
              <a:t>Dépl</a:t>
            </a:r>
            <a:r>
              <a:rPr lang="fr-CA" sz="1000" dirty="0">
                <a:latin typeface="Hero New Light" panose="02000400000000000000" pitchFamily="50" charset="0"/>
              </a:rPr>
              <a:t>.</a:t>
            </a:r>
          </a:p>
          <a:p>
            <a:pPr marL="171450" indent="-171450">
              <a:buFont typeface="Arial" panose="020B0604020202020204" pitchFamily="34" charset="0"/>
              <a:buChar char="•"/>
            </a:pPr>
            <a:r>
              <a:rPr lang="fr-CA" sz="1000" dirty="0">
                <a:latin typeface="Hero New Light" panose="02000400000000000000" pitchFamily="50" charset="0"/>
              </a:rPr>
              <a:t>Rencontres-cycles</a:t>
            </a:r>
          </a:p>
          <a:p>
            <a:pPr marL="171450" indent="-171450">
              <a:buFont typeface="Arial" panose="020B0604020202020204" pitchFamily="34" charset="0"/>
              <a:buChar char="•"/>
            </a:pPr>
            <a:r>
              <a:rPr lang="fr-CA" sz="1000" dirty="0">
                <a:latin typeface="Hero New Light" panose="02000400000000000000" pitchFamily="50" charset="0"/>
              </a:rPr>
              <a:t>PI</a:t>
            </a:r>
          </a:p>
          <a:p>
            <a:pPr marL="171450" indent="-171450">
              <a:buFont typeface="Arial" panose="020B0604020202020204" pitchFamily="34" charset="0"/>
              <a:buChar char="•"/>
            </a:pPr>
            <a:r>
              <a:rPr lang="fr-CA" sz="1000" dirty="0">
                <a:latin typeface="Hero New Light" panose="02000400000000000000" pitchFamily="50" charset="0"/>
              </a:rPr>
              <a:t>Etc.</a:t>
            </a:r>
          </a:p>
        </p:txBody>
      </p:sp>
      <p:sp>
        <p:nvSpPr>
          <p:cNvPr id="37" name="ZoneTexte 36">
            <a:extLst>
              <a:ext uri="{FF2B5EF4-FFF2-40B4-BE49-F238E27FC236}">
                <a16:creationId xmlns:a16="http://schemas.microsoft.com/office/drawing/2014/main" id="{A58F3C54-27BF-4D34-8892-34D4B1168A0B}"/>
              </a:ext>
            </a:extLst>
          </p:cNvPr>
          <p:cNvSpPr txBox="1"/>
          <p:nvPr/>
        </p:nvSpPr>
        <p:spPr>
          <a:xfrm>
            <a:off x="9305925" y="5807738"/>
            <a:ext cx="2578179" cy="830997"/>
          </a:xfrm>
          <a:prstGeom prst="rect">
            <a:avLst/>
          </a:prstGeom>
          <a:noFill/>
        </p:spPr>
        <p:txBody>
          <a:bodyPr wrap="square" rtlCol="0">
            <a:spAutoFit/>
          </a:bodyPr>
          <a:lstStyle/>
          <a:p>
            <a:r>
              <a:rPr lang="fr-CA" sz="2800" b="1" dirty="0">
                <a:latin typeface="Hero New SemiBold" panose="02000700000000000000" pitchFamily="50" charset="0"/>
              </a:rPr>
              <a:t>1280 heures</a:t>
            </a:r>
          </a:p>
          <a:p>
            <a:r>
              <a:rPr lang="fr-CA" sz="2000" dirty="0">
                <a:latin typeface="Hero New Light" panose="02000400000000000000" pitchFamily="50" charset="0"/>
              </a:rPr>
              <a:t>32 h X 40 semaines</a:t>
            </a:r>
          </a:p>
        </p:txBody>
      </p:sp>
      <p:sp>
        <p:nvSpPr>
          <p:cNvPr id="32" name="Ellipse 31">
            <a:extLst>
              <a:ext uri="{FF2B5EF4-FFF2-40B4-BE49-F238E27FC236}">
                <a16:creationId xmlns:a16="http://schemas.microsoft.com/office/drawing/2014/main" id="{CD63AA3D-BB92-443B-82D7-7BBB5E978844}"/>
              </a:ext>
            </a:extLst>
          </p:cNvPr>
          <p:cNvSpPr/>
          <p:nvPr/>
        </p:nvSpPr>
        <p:spPr>
          <a:xfrm rot="980542">
            <a:off x="2933110" y="3070789"/>
            <a:ext cx="4181734" cy="2614149"/>
          </a:xfrm>
          <a:prstGeom prst="ellipse">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33" name="ZoneTexte 32">
            <a:extLst>
              <a:ext uri="{FF2B5EF4-FFF2-40B4-BE49-F238E27FC236}">
                <a16:creationId xmlns:a16="http://schemas.microsoft.com/office/drawing/2014/main" id="{3F38281B-2C6F-4AE2-8C06-617AF0364C0B}"/>
              </a:ext>
            </a:extLst>
          </p:cNvPr>
          <p:cNvSpPr txBox="1"/>
          <p:nvPr/>
        </p:nvSpPr>
        <p:spPr>
          <a:xfrm rot="957293">
            <a:off x="3818981" y="4960140"/>
            <a:ext cx="1593822" cy="553998"/>
          </a:xfrm>
          <a:prstGeom prst="rect">
            <a:avLst/>
          </a:prstGeom>
          <a:noFill/>
        </p:spPr>
        <p:txBody>
          <a:bodyPr wrap="square" rtlCol="0">
            <a:spAutoFit/>
          </a:bodyPr>
          <a:lstStyle/>
          <a:p>
            <a:r>
              <a:rPr lang="fr-CA" sz="1000" dirty="0">
                <a:latin typeface="Hero New Light" panose="02000400000000000000" pitchFamily="50" charset="0"/>
              </a:rPr>
              <a:t>Travail à accomplir déterminé par l’enseignant</a:t>
            </a:r>
          </a:p>
        </p:txBody>
      </p:sp>
      <p:sp>
        <p:nvSpPr>
          <p:cNvPr id="36" name="ZoneTexte 35">
            <a:extLst>
              <a:ext uri="{FF2B5EF4-FFF2-40B4-BE49-F238E27FC236}">
                <a16:creationId xmlns:a16="http://schemas.microsoft.com/office/drawing/2014/main" id="{2443BDF7-C68B-FB3D-656D-49474929F0FD}"/>
              </a:ext>
            </a:extLst>
          </p:cNvPr>
          <p:cNvSpPr txBox="1"/>
          <p:nvPr/>
        </p:nvSpPr>
        <p:spPr>
          <a:xfrm>
            <a:off x="5015154" y="1860873"/>
            <a:ext cx="1105170" cy="553998"/>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Activités de formation et d’éveil</a:t>
            </a:r>
          </a:p>
        </p:txBody>
      </p:sp>
      <p:sp>
        <p:nvSpPr>
          <p:cNvPr id="38" name="Flèche : bas 37">
            <a:extLst>
              <a:ext uri="{FF2B5EF4-FFF2-40B4-BE49-F238E27FC236}">
                <a16:creationId xmlns:a16="http://schemas.microsoft.com/office/drawing/2014/main" id="{E8C2DBAE-13AF-0FCB-C574-92CD0F0FA4C9}"/>
              </a:ext>
            </a:extLst>
          </p:cNvPr>
          <p:cNvSpPr/>
          <p:nvPr/>
        </p:nvSpPr>
        <p:spPr>
          <a:xfrm>
            <a:off x="5464316" y="1610455"/>
            <a:ext cx="259977" cy="307777"/>
          </a:xfrm>
          <a:prstGeom prst="downArrow">
            <a:avLst/>
          </a:prstGeom>
          <a:solidFill>
            <a:srgbClr val="007DA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40" name="Organigramme : Connecteur 39">
            <a:extLst>
              <a:ext uri="{FF2B5EF4-FFF2-40B4-BE49-F238E27FC236}">
                <a16:creationId xmlns:a16="http://schemas.microsoft.com/office/drawing/2014/main" id="{7E4EC5D2-B161-8FB0-3E1A-90EAFC300C21}"/>
              </a:ext>
            </a:extLst>
          </p:cNvPr>
          <p:cNvSpPr/>
          <p:nvPr/>
        </p:nvSpPr>
        <p:spPr>
          <a:xfrm>
            <a:off x="7017288" y="2428090"/>
            <a:ext cx="2342374" cy="2191961"/>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1" name="ZoneTexte 40">
            <a:extLst>
              <a:ext uri="{FF2B5EF4-FFF2-40B4-BE49-F238E27FC236}">
                <a16:creationId xmlns:a16="http://schemas.microsoft.com/office/drawing/2014/main" id="{46D8D35A-BF30-1E82-F55F-953324A0B902}"/>
              </a:ext>
            </a:extLst>
          </p:cNvPr>
          <p:cNvSpPr txBox="1"/>
          <p:nvPr/>
        </p:nvSpPr>
        <p:spPr>
          <a:xfrm>
            <a:off x="7582534" y="2460009"/>
            <a:ext cx="1158969" cy="553998"/>
          </a:xfrm>
          <a:prstGeom prst="rect">
            <a:avLst/>
          </a:prstGeom>
          <a:noFill/>
        </p:spPr>
        <p:txBody>
          <a:bodyPr wrap="square" rtlCol="0">
            <a:spAutoFit/>
          </a:bodyPr>
          <a:lstStyle/>
          <a:p>
            <a:pPr algn="ctr"/>
            <a:r>
              <a:rPr lang="fr-CA" sz="3000" b="1" dirty="0">
                <a:ln w="12700">
                  <a:solidFill>
                    <a:srgbClr val="007DA5"/>
                  </a:solidFill>
                  <a:prstDash val="solid"/>
                </a:ln>
                <a:solidFill>
                  <a:srgbClr val="007DA5"/>
                </a:solidFill>
                <a:effectLst>
                  <a:outerShdw dist="38100" dir="2640000" algn="bl" rotWithShape="0">
                    <a:schemeClr val="accent1"/>
                  </a:outerShdw>
                </a:effectLst>
                <a:latin typeface="Hero New SemiBold" panose="02000700000000000000" pitchFamily="50" charset="0"/>
              </a:rPr>
              <a:t>ATP</a:t>
            </a:r>
          </a:p>
        </p:txBody>
      </p:sp>
    </p:spTree>
    <p:extLst>
      <p:ext uri="{BB962C8B-B14F-4D97-AF65-F5344CB8AC3E}">
        <p14:creationId xmlns:p14="http://schemas.microsoft.com/office/powerpoint/2010/main" val="569905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C64315-E339-4C2E-9064-A4762D8CB477}"/>
              </a:ext>
            </a:extLst>
          </p:cNvPr>
          <p:cNvSpPr>
            <a:spLocks noGrp="1"/>
          </p:cNvSpPr>
          <p:nvPr>
            <p:ph type="title"/>
          </p:nvPr>
        </p:nvSpPr>
        <p:spPr>
          <a:xfrm>
            <a:off x="486334" y="278893"/>
            <a:ext cx="2310657" cy="836230"/>
          </a:xfrm>
        </p:spPr>
        <p:txBody>
          <a:bodyPr anchor="ctr">
            <a:noAutofit/>
          </a:bodyPr>
          <a:lstStyle/>
          <a:p>
            <a:r>
              <a:rPr lang="fr-CA" sz="3600" b="1" u="sng" dirty="0">
                <a:latin typeface="Hero New SemiBold" panose="02000700000000000000" pitchFamily="50" charset="0"/>
              </a:rPr>
              <a:t>Primaire</a:t>
            </a:r>
          </a:p>
        </p:txBody>
      </p:sp>
      <p:sp>
        <p:nvSpPr>
          <p:cNvPr id="3" name="Organigramme : Connecteur 2">
            <a:extLst>
              <a:ext uri="{FF2B5EF4-FFF2-40B4-BE49-F238E27FC236}">
                <a16:creationId xmlns:a16="http://schemas.microsoft.com/office/drawing/2014/main" id="{D86964CB-F2AC-46F8-80F5-E1A9FB5E210D}"/>
              </a:ext>
            </a:extLst>
          </p:cNvPr>
          <p:cNvSpPr/>
          <p:nvPr/>
        </p:nvSpPr>
        <p:spPr>
          <a:xfrm>
            <a:off x="2808194" y="521143"/>
            <a:ext cx="6575612" cy="5925670"/>
          </a:xfrm>
          <a:prstGeom prst="flowChartConnector">
            <a:avLst/>
          </a:prstGeom>
          <a:ln w="19050">
            <a:solidFill>
              <a:srgbClr val="007DA5"/>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fr-CA" dirty="0"/>
          </a:p>
        </p:txBody>
      </p:sp>
      <p:sp>
        <p:nvSpPr>
          <p:cNvPr id="4" name="Organigramme : Connecteur 3">
            <a:extLst>
              <a:ext uri="{FF2B5EF4-FFF2-40B4-BE49-F238E27FC236}">
                <a16:creationId xmlns:a16="http://schemas.microsoft.com/office/drawing/2014/main" id="{05B3FF92-DB7A-4B0C-8AEB-8152A6DEB0CC}"/>
              </a:ext>
            </a:extLst>
          </p:cNvPr>
          <p:cNvSpPr/>
          <p:nvPr/>
        </p:nvSpPr>
        <p:spPr>
          <a:xfrm>
            <a:off x="4893099" y="683795"/>
            <a:ext cx="2509234" cy="2383202"/>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6" name="ZoneTexte 5">
            <a:extLst>
              <a:ext uri="{FF2B5EF4-FFF2-40B4-BE49-F238E27FC236}">
                <a16:creationId xmlns:a16="http://schemas.microsoft.com/office/drawing/2014/main" id="{749A0AA2-4533-4AE6-B829-351B536FACC6}"/>
              </a:ext>
            </a:extLst>
          </p:cNvPr>
          <p:cNvSpPr txBox="1"/>
          <p:nvPr/>
        </p:nvSpPr>
        <p:spPr>
          <a:xfrm>
            <a:off x="5820224" y="699667"/>
            <a:ext cx="654984" cy="553998"/>
          </a:xfrm>
          <a:prstGeom prst="rect">
            <a:avLst/>
          </a:prstGeom>
          <a:noFill/>
        </p:spPr>
        <p:txBody>
          <a:bodyPr wrap="square" rtlCol="0">
            <a:spAutoFit/>
          </a:bodyPr>
          <a:lstStyle/>
          <a:p>
            <a:pPr algn="ctr"/>
            <a:r>
              <a:rPr lang="fr-CA" sz="3000" b="1" dirty="0">
                <a:ln w="12700">
                  <a:solidFill>
                    <a:srgbClr val="007DA5"/>
                  </a:solidFill>
                  <a:prstDash val="solid"/>
                </a:ln>
                <a:solidFill>
                  <a:srgbClr val="007DA5"/>
                </a:solidFill>
                <a:effectLst>
                  <a:outerShdw dist="38100" dir="2640000" algn="bl" rotWithShape="0">
                    <a:schemeClr val="accent1"/>
                  </a:outerShdw>
                </a:effectLst>
                <a:latin typeface="Hero New SemiBold" panose="02000700000000000000" pitchFamily="50" charset="0"/>
              </a:rPr>
              <a:t>TE</a:t>
            </a:r>
          </a:p>
        </p:txBody>
      </p:sp>
      <p:sp>
        <p:nvSpPr>
          <p:cNvPr id="8" name="ZoneTexte 7">
            <a:extLst>
              <a:ext uri="{FF2B5EF4-FFF2-40B4-BE49-F238E27FC236}">
                <a16:creationId xmlns:a16="http://schemas.microsoft.com/office/drawing/2014/main" id="{404AA6BD-7614-4538-95FB-DC9B7B580D32}"/>
              </a:ext>
            </a:extLst>
          </p:cNvPr>
          <p:cNvSpPr txBox="1"/>
          <p:nvPr/>
        </p:nvSpPr>
        <p:spPr>
          <a:xfrm>
            <a:off x="5336410" y="1115122"/>
            <a:ext cx="1622612" cy="338554"/>
          </a:xfrm>
          <a:prstGeom prst="rect">
            <a:avLst/>
          </a:prstGeom>
          <a:noFill/>
        </p:spPr>
        <p:txBody>
          <a:bodyPr wrap="square" rtlCol="0">
            <a:spAutoFit/>
          </a:bodyPr>
          <a:lstStyle/>
          <a:p>
            <a:pPr algn="ctr"/>
            <a:r>
              <a:rPr lang="fr-CA" sz="1600" b="1" dirty="0">
                <a:latin typeface="Hero New SemiBold" panose="02000700000000000000" pitchFamily="50" charset="0"/>
              </a:rPr>
              <a:t>738 h + 90 h</a:t>
            </a:r>
          </a:p>
        </p:txBody>
      </p:sp>
      <p:sp>
        <p:nvSpPr>
          <p:cNvPr id="11" name="Flèche : bas 10">
            <a:extLst>
              <a:ext uri="{FF2B5EF4-FFF2-40B4-BE49-F238E27FC236}">
                <a16:creationId xmlns:a16="http://schemas.microsoft.com/office/drawing/2014/main" id="{226E9739-FFCD-41FC-A7B8-6D1D0EE902AF}"/>
              </a:ext>
            </a:extLst>
          </p:cNvPr>
          <p:cNvSpPr/>
          <p:nvPr/>
        </p:nvSpPr>
        <p:spPr>
          <a:xfrm>
            <a:off x="6404735" y="1386568"/>
            <a:ext cx="259977" cy="307777"/>
          </a:xfrm>
          <a:prstGeom prst="downArrow">
            <a:avLst/>
          </a:prstGeom>
          <a:solidFill>
            <a:srgbClr val="007DA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BD05BFA8-8E9B-4313-935A-BF91573CB03C}"/>
              </a:ext>
            </a:extLst>
          </p:cNvPr>
          <p:cNvSpPr txBox="1"/>
          <p:nvPr/>
        </p:nvSpPr>
        <p:spPr>
          <a:xfrm>
            <a:off x="6010289" y="1655685"/>
            <a:ext cx="1308846" cy="707886"/>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Surveillance</a:t>
            </a:r>
          </a:p>
          <a:p>
            <a:pPr marL="171450" indent="-171450">
              <a:buFont typeface="Arial" panose="020B0604020202020204" pitchFamily="34" charset="0"/>
              <a:buChar char="•"/>
            </a:pPr>
            <a:r>
              <a:rPr lang="fr-CA" sz="1000" dirty="0" err="1">
                <a:latin typeface="Hero New Light" panose="02000400000000000000" pitchFamily="50" charset="0"/>
              </a:rPr>
              <a:t>Act</a:t>
            </a:r>
            <a:r>
              <a:rPr lang="fr-CA" sz="1000" dirty="0">
                <a:latin typeface="Hero New Light" panose="02000400000000000000" pitchFamily="50" charset="0"/>
              </a:rPr>
              <a:t>. étudiantes</a:t>
            </a:r>
          </a:p>
          <a:p>
            <a:pPr marL="171450" indent="-171450">
              <a:buFont typeface="Arial" panose="020B0604020202020204" pitchFamily="34" charset="0"/>
              <a:buChar char="•"/>
            </a:pPr>
            <a:r>
              <a:rPr lang="fr-CA" sz="1000" dirty="0">
                <a:latin typeface="Hero New Light" panose="02000400000000000000" pitchFamily="50" charset="0"/>
              </a:rPr>
              <a:t>Récupération</a:t>
            </a:r>
          </a:p>
          <a:p>
            <a:pPr marL="171450" indent="-171450">
              <a:buFont typeface="Arial" panose="020B0604020202020204" pitchFamily="34" charset="0"/>
              <a:buChar char="•"/>
            </a:pPr>
            <a:r>
              <a:rPr lang="fr-CA" sz="1000" dirty="0">
                <a:latin typeface="Hero New Light" panose="02000400000000000000" pitchFamily="50" charset="0"/>
              </a:rPr>
              <a:t>Encadrement</a:t>
            </a:r>
          </a:p>
        </p:txBody>
      </p:sp>
      <p:sp>
        <p:nvSpPr>
          <p:cNvPr id="13" name="ZoneTexte 12">
            <a:extLst>
              <a:ext uri="{FF2B5EF4-FFF2-40B4-BE49-F238E27FC236}">
                <a16:creationId xmlns:a16="http://schemas.microsoft.com/office/drawing/2014/main" id="{03A634B2-4483-4434-8BF4-80903FA35647}"/>
              </a:ext>
            </a:extLst>
          </p:cNvPr>
          <p:cNvSpPr txBox="1"/>
          <p:nvPr/>
        </p:nvSpPr>
        <p:spPr>
          <a:xfrm>
            <a:off x="7606048" y="2445799"/>
            <a:ext cx="1158969" cy="553998"/>
          </a:xfrm>
          <a:prstGeom prst="rect">
            <a:avLst/>
          </a:prstGeom>
          <a:noFill/>
        </p:spPr>
        <p:txBody>
          <a:bodyPr wrap="square" rtlCol="0">
            <a:spAutoFit/>
          </a:bodyPr>
          <a:lstStyle/>
          <a:p>
            <a:pPr algn="ctr"/>
            <a:r>
              <a:rPr lang="fr-CA" sz="3000" b="1" dirty="0">
                <a:ln w="12700">
                  <a:solidFill>
                    <a:srgbClr val="007DA5"/>
                  </a:solidFill>
                  <a:prstDash val="solid"/>
                </a:ln>
                <a:solidFill>
                  <a:srgbClr val="007DA5"/>
                </a:solidFill>
                <a:effectLst>
                  <a:outerShdw dist="38100" dir="2640000" algn="bl" rotWithShape="0">
                    <a:schemeClr val="accent1"/>
                  </a:outerShdw>
                </a:effectLst>
                <a:latin typeface="Hero New SemiBold" panose="02000700000000000000" pitchFamily="50" charset="0"/>
              </a:rPr>
              <a:t>ATP</a:t>
            </a:r>
          </a:p>
        </p:txBody>
      </p:sp>
      <p:sp>
        <p:nvSpPr>
          <p:cNvPr id="14" name="Organigramme : Connecteur 13">
            <a:extLst>
              <a:ext uri="{FF2B5EF4-FFF2-40B4-BE49-F238E27FC236}">
                <a16:creationId xmlns:a16="http://schemas.microsoft.com/office/drawing/2014/main" id="{0D1F2A0B-3954-4900-8D27-555B2098BE44}"/>
              </a:ext>
            </a:extLst>
          </p:cNvPr>
          <p:cNvSpPr/>
          <p:nvPr/>
        </p:nvSpPr>
        <p:spPr>
          <a:xfrm>
            <a:off x="3394971" y="3309103"/>
            <a:ext cx="1640543" cy="1488141"/>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5" name="ZoneTexte 14">
            <a:extLst>
              <a:ext uri="{FF2B5EF4-FFF2-40B4-BE49-F238E27FC236}">
                <a16:creationId xmlns:a16="http://schemas.microsoft.com/office/drawing/2014/main" id="{C65DFB24-C1D8-4EAE-A35C-42E4D427D1AB}"/>
              </a:ext>
            </a:extLst>
          </p:cNvPr>
          <p:cNvSpPr txBox="1"/>
          <p:nvPr/>
        </p:nvSpPr>
        <p:spPr>
          <a:xfrm>
            <a:off x="3421868" y="3860512"/>
            <a:ext cx="1622612" cy="369332"/>
          </a:xfrm>
          <a:prstGeom prst="rect">
            <a:avLst/>
          </a:prstGeom>
          <a:noFill/>
        </p:spPr>
        <p:txBody>
          <a:bodyPr wrap="square" rtlCol="0">
            <a:spAutoFit/>
          </a:bodyPr>
          <a:lstStyle/>
          <a:p>
            <a:pPr algn="ctr"/>
            <a:r>
              <a:rPr lang="fr-CA" b="1" dirty="0">
                <a:latin typeface="Hero New SemiBold" panose="02000700000000000000" pitchFamily="50" charset="0"/>
              </a:rPr>
              <a:t>80 h/an</a:t>
            </a:r>
          </a:p>
        </p:txBody>
      </p:sp>
      <p:cxnSp>
        <p:nvCxnSpPr>
          <p:cNvPr id="17" name="Connecteur droit 16">
            <a:extLst>
              <a:ext uri="{FF2B5EF4-FFF2-40B4-BE49-F238E27FC236}">
                <a16:creationId xmlns:a16="http://schemas.microsoft.com/office/drawing/2014/main" id="{F4B9D592-C58A-4D1B-BCCF-9B73FA33184D}"/>
              </a:ext>
            </a:extLst>
          </p:cNvPr>
          <p:cNvCxnSpPr/>
          <p:nvPr/>
        </p:nvCxnSpPr>
        <p:spPr>
          <a:xfrm flipH="1">
            <a:off x="2350449" y="4408465"/>
            <a:ext cx="1129553" cy="515471"/>
          </a:xfrm>
          <a:prstGeom prst="line">
            <a:avLst/>
          </a:prstGeom>
          <a:ln w="25400">
            <a:solidFill>
              <a:srgbClr val="007DA5"/>
            </a:solidFill>
            <a:prstDash val="lgDash"/>
            <a:headEnd w="lg" len="lg"/>
            <a:tailEnd type="stealth" w="lg" len="lg"/>
          </a:ln>
        </p:spPr>
        <p:style>
          <a:lnRef idx="1">
            <a:schemeClr val="accent1"/>
          </a:lnRef>
          <a:fillRef idx="0">
            <a:schemeClr val="accent1"/>
          </a:fillRef>
          <a:effectRef idx="0">
            <a:schemeClr val="accent1"/>
          </a:effectRef>
          <a:fontRef idx="minor">
            <a:schemeClr val="tx1"/>
          </a:fontRef>
        </p:style>
      </p:cxnSp>
      <p:sp>
        <p:nvSpPr>
          <p:cNvPr id="18" name="Organigramme : Connecteur 17">
            <a:extLst>
              <a:ext uri="{FF2B5EF4-FFF2-40B4-BE49-F238E27FC236}">
                <a16:creationId xmlns:a16="http://schemas.microsoft.com/office/drawing/2014/main" id="{3DE1A593-4414-4708-BA83-D6C04F787E00}"/>
              </a:ext>
            </a:extLst>
          </p:cNvPr>
          <p:cNvSpPr/>
          <p:nvPr/>
        </p:nvSpPr>
        <p:spPr>
          <a:xfrm>
            <a:off x="5347633" y="3895065"/>
            <a:ext cx="1640543" cy="1488141"/>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19" name="Organigramme : Connecteur 18">
            <a:extLst>
              <a:ext uri="{FF2B5EF4-FFF2-40B4-BE49-F238E27FC236}">
                <a16:creationId xmlns:a16="http://schemas.microsoft.com/office/drawing/2014/main" id="{536FB5AB-13B3-40F1-97B1-10DDAAF94B86}"/>
              </a:ext>
            </a:extLst>
          </p:cNvPr>
          <p:cNvSpPr/>
          <p:nvPr/>
        </p:nvSpPr>
        <p:spPr>
          <a:xfrm>
            <a:off x="7017288" y="2428090"/>
            <a:ext cx="2342374" cy="2191961"/>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23" name="Parenthèses 22">
            <a:extLst>
              <a:ext uri="{FF2B5EF4-FFF2-40B4-BE49-F238E27FC236}">
                <a16:creationId xmlns:a16="http://schemas.microsoft.com/office/drawing/2014/main" id="{7F3C21D9-FB3E-48E6-8A2F-89FD28C33F08}"/>
              </a:ext>
            </a:extLst>
          </p:cNvPr>
          <p:cNvSpPr/>
          <p:nvPr/>
        </p:nvSpPr>
        <p:spPr>
          <a:xfrm>
            <a:off x="5659071" y="2463170"/>
            <a:ext cx="1151786"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4" name="ZoneTexte 23">
            <a:extLst>
              <a:ext uri="{FF2B5EF4-FFF2-40B4-BE49-F238E27FC236}">
                <a16:creationId xmlns:a16="http://schemas.microsoft.com/office/drawing/2014/main" id="{0E5BE2AE-FA29-42B1-828F-82A8D308AF0B}"/>
              </a:ext>
            </a:extLst>
          </p:cNvPr>
          <p:cNvSpPr txBox="1"/>
          <p:nvPr/>
        </p:nvSpPr>
        <p:spPr>
          <a:xfrm>
            <a:off x="5631898" y="2488593"/>
            <a:ext cx="1244074" cy="369332"/>
          </a:xfrm>
          <a:prstGeom prst="rect">
            <a:avLst/>
          </a:prstGeom>
          <a:noFill/>
        </p:spPr>
        <p:txBody>
          <a:bodyPr wrap="square" rtlCol="0">
            <a:spAutoFit/>
          </a:bodyPr>
          <a:lstStyle/>
          <a:p>
            <a:pPr algn="ctr"/>
            <a:r>
              <a:rPr lang="fr-CA" b="1" dirty="0">
                <a:latin typeface="Hero New SemiBold" panose="02000700000000000000" pitchFamily="50" charset="0"/>
              </a:rPr>
              <a:t>828 h/an</a:t>
            </a:r>
          </a:p>
        </p:txBody>
      </p:sp>
      <p:sp>
        <p:nvSpPr>
          <p:cNvPr id="25" name="ZoneTexte 24">
            <a:extLst>
              <a:ext uri="{FF2B5EF4-FFF2-40B4-BE49-F238E27FC236}">
                <a16:creationId xmlns:a16="http://schemas.microsoft.com/office/drawing/2014/main" id="{08F167B9-C7FE-4B37-AF6C-95EC1DBD2C83}"/>
              </a:ext>
            </a:extLst>
          </p:cNvPr>
          <p:cNvSpPr txBox="1"/>
          <p:nvPr/>
        </p:nvSpPr>
        <p:spPr>
          <a:xfrm>
            <a:off x="5570603" y="4250719"/>
            <a:ext cx="1213815" cy="369332"/>
          </a:xfrm>
          <a:prstGeom prst="rect">
            <a:avLst/>
          </a:prstGeom>
          <a:noFill/>
        </p:spPr>
        <p:txBody>
          <a:bodyPr wrap="square" rtlCol="0">
            <a:spAutoFit/>
          </a:bodyPr>
          <a:lstStyle/>
          <a:p>
            <a:pPr algn="ctr"/>
            <a:r>
              <a:rPr lang="fr-CA" b="1" dirty="0">
                <a:latin typeface="Hero New SemiBold" panose="02000700000000000000" pitchFamily="50" charset="0"/>
              </a:rPr>
              <a:t>120 h/an</a:t>
            </a:r>
          </a:p>
        </p:txBody>
      </p:sp>
      <p:sp>
        <p:nvSpPr>
          <p:cNvPr id="26" name="ZoneTexte 25">
            <a:extLst>
              <a:ext uri="{FF2B5EF4-FFF2-40B4-BE49-F238E27FC236}">
                <a16:creationId xmlns:a16="http://schemas.microsoft.com/office/drawing/2014/main" id="{DC35EE14-CF8A-44B9-9D89-8FF8D163D930}"/>
              </a:ext>
            </a:extLst>
          </p:cNvPr>
          <p:cNvSpPr txBox="1"/>
          <p:nvPr/>
        </p:nvSpPr>
        <p:spPr>
          <a:xfrm>
            <a:off x="5502641" y="4725215"/>
            <a:ext cx="1524493" cy="553998"/>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10 rencontres coll.</a:t>
            </a:r>
          </a:p>
          <a:p>
            <a:pPr marL="171450" indent="-171450">
              <a:buFont typeface="Arial" panose="020B0604020202020204" pitchFamily="34" charset="0"/>
              <a:buChar char="•"/>
            </a:pPr>
            <a:r>
              <a:rPr lang="fr-CA" sz="1000" dirty="0">
                <a:latin typeface="Hero New Light" panose="02000400000000000000" pitchFamily="50" charset="0"/>
              </a:rPr>
              <a:t>3 rencontres parents</a:t>
            </a:r>
          </a:p>
        </p:txBody>
      </p:sp>
      <p:sp>
        <p:nvSpPr>
          <p:cNvPr id="27" name="Parenthèses 26">
            <a:extLst>
              <a:ext uri="{FF2B5EF4-FFF2-40B4-BE49-F238E27FC236}">
                <a16:creationId xmlns:a16="http://schemas.microsoft.com/office/drawing/2014/main" id="{56E700EA-1826-401B-BAFB-747524C298F4}"/>
              </a:ext>
            </a:extLst>
          </p:cNvPr>
          <p:cNvSpPr/>
          <p:nvPr/>
        </p:nvSpPr>
        <p:spPr>
          <a:xfrm>
            <a:off x="3666681" y="3839012"/>
            <a:ext cx="1082117"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8" name="Parenthèses 27">
            <a:extLst>
              <a:ext uri="{FF2B5EF4-FFF2-40B4-BE49-F238E27FC236}">
                <a16:creationId xmlns:a16="http://schemas.microsoft.com/office/drawing/2014/main" id="{4C39B048-0C7F-4782-92F1-66DAD09E84E1}"/>
              </a:ext>
            </a:extLst>
          </p:cNvPr>
          <p:cNvSpPr/>
          <p:nvPr/>
        </p:nvSpPr>
        <p:spPr>
          <a:xfrm>
            <a:off x="5622291" y="4214357"/>
            <a:ext cx="1094798"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9" name="Parenthèses 28">
            <a:extLst>
              <a:ext uri="{FF2B5EF4-FFF2-40B4-BE49-F238E27FC236}">
                <a16:creationId xmlns:a16="http://schemas.microsoft.com/office/drawing/2014/main" id="{7E67690E-F89D-463E-A4B7-548890B984C0}"/>
              </a:ext>
            </a:extLst>
          </p:cNvPr>
          <p:cNvSpPr/>
          <p:nvPr/>
        </p:nvSpPr>
        <p:spPr>
          <a:xfrm>
            <a:off x="7532434" y="2804036"/>
            <a:ext cx="1120047"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30" name="ZoneTexte 29">
            <a:extLst>
              <a:ext uri="{FF2B5EF4-FFF2-40B4-BE49-F238E27FC236}">
                <a16:creationId xmlns:a16="http://schemas.microsoft.com/office/drawing/2014/main" id="{D6FEC8B6-F4E5-4657-B5CC-73DFCE4D5621}"/>
              </a:ext>
            </a:extLst>
          </p:cNvPr>
          <p:cNvSpPr txBox="1"/>
          <p:nvPr/>
        </p:nvSpPr>
        <p:spPr>
          <a:xfrm>
            <a:off x="7494926" y="2821131"/>
            <a:ext cx="1191358" cy="369332"/>
          </a:xfrm>
          <a:prstGeom prst="rect">
            <a:avLst/>
          </a:prstGeom>
          <a:noFill/>
        </p:spPr>
        <p:txBody>
          <a:bodyPr wrap="square" rtlCol="0">
            <a:spAutoFit/>
          </a:bodyPr>
          <a:lstStyle/>
          <a:p>
            <a:pPr algn="ctr"/>
            <a:r>
              <a:rPr lang="fr-CA" b="1" dirty="0"/>
              <a:t>252 h/an</a:t>
            </a:r>
          </a:p>
        </p:txBody>
      </p:sp>
      <p:sp>
        <p:nvSpPr>
          <p:cNvPr id="31" name="ZoneTexte 30">
            <a:extLst>
              <a:ext uri="{FF2B5EF4-FFF2-40B4-BE49-F238E27FC236}">
                <a16:creationId xmlns:a16="http://schemas.microsoft.com/office/drawing/2014/main" id="{45CC6B0D-6A6B-4278-B8D9-26CBC169E3E7}"/>
              </a:ext>
            </a:extLst>
          </p:cNvPr>
          <p:cNvSpPr txBox="1"/>
          <p:nvPr/>
        </p:nvSpPr>
        <p:spPr>
          <a:xfrm>
            <a:off x="7432609" y="3217893"/>
            <a:ext cx="1308846" cy="400110"/>
          </a:xfrm>
          <a:prstGeom prst="rect">
            <a:avLst/>
          </a:prstGeom>
          <a:noFill/>
        </p:spPr>
        <p:txBody>
          <a:bodyPr wrap="square" rtlCol="0">
            <a:spAutoFit/>
          </a:bodyPr>
          <a:lstStyle/>
          <a:p>
            <a:pPr algn="ctr"/>
            <a:r>
              <a:rPr lang="fr-CA" sz="1000" dirty="0"/>
              <a:t>108 h journées pédagogiques</a:t>
            </a:r>
          </a:p>
        </p:txBody>
      </p:sp>
      <p:sp>
        <p:nvSpPr>
          <p:cNvPr id="35" name="ZoneTexte 34">
            <a:extLst>
              <a:ext uri="{FF2B5EF4-FFF2-40B4-BE49-F238E27FC236}">
                <a16:creationId xmlns:a16="http://schemas.microsoft.com/office/drawing/2014/main" id="{E1782434-87FE-42B4-B4F0-C3CC53085AA6}"/>
              </a:ext>
            </a:extLst>
          </p:cNvPr>
          <p:cNvSpPr txBox="1"/>
          <p:nvPr/>
        </p:nvSpPr>
        <p:spPr>
          <a:xfrm>
            <a:off x="7506409" y="3554979"/>
            <a:ext cx="1489157" cy="784830"/>
          </a:xfrm>
          <a:prstGeom prst="rect">
            <a:avLst/>
          </a:prstGeom>
          <a:noFill/>
        </p:spPr>
        <p:txBody>
          <a:bodyPr wrap="square" rtlCol="0">
            <a:spAutoFit/>
          </a:bodyPr>
          <a:lstStyle/>
          <a:p>
            <a:pPr marL="171450" indent="-171450">
              <a:buFont typeface="Arial" panose="020B0604020202020204" pitchFamily="34" charset="0"/>
              <a:buChar char="•"/>
            </a:pPr>
            <a:r>
              <a:rPr lang="fr-CA" sz="900" dirty="0">
                <a:latin typeface="Hero New Light" panose="02000400000000000000" pitchFamily="50" charset="0"/>
              </a:rPr>
              <a:t>Comités</a:t>
            </a:r>
          </a:p>
          <a:p>
            <a:pPr marL="171450" indent="-171450">
              <a:buFont typeface="Arial" panose="020B0604020202020204" pitchFamily="34" charset="0"/>
              <a:buChar char="•"/>
            </a:pPr>
            <a:r>
              <a:rPr lang="fr-CA" sz="900" dirty="0">
                <a:latin typeface="Hero New Light" panose="02000400000000000000" pitchFamily="50" charset="0"/>
              </a:rPr>
              <a:t>Accueil </a:t>
            </a:r>
            <a:r>
              <a:rPr lang="fr-CA" sz="900" dirty="0" err="1">
                <a:latin typeface="Hero New Light" panose="02000400000000000000" pitchFamily="50" charset="0"/>
              </a:rPr>
              <a:t>dépl</a:t>
            </a:r>
            <a:r>
              <a:rPr lang="fr-CA" sz="900" dirty="0">
                <a:latin typeface="Hero New Light" panose="02000400000000000000" pitchFamily="50" charset="0"/>
              </a:rPr>
              <a:t>.</a:t>
            </a:r>
          </a:p>
          <a:p>
            <a:pPr marL="171450" indent="-171450">
              <a:buFont typeface="Arial" panose="020B0604020202020204" pitchFamily="34" charset="0"/>
              <a:buChar char="•"/>
            </a:pPr>
            <a:r>
              <a:rPr lang="fr-CA" sz="900" dirty="0">
                <a:latin typeface="Hero New Light" panose="02000400000000000000" pitchFamily="50" charset="0"/>
              </a:rPr>
              <a:t>Rencontres-cycles</a:t>
            </a:r>
          </a:p>
          <a:p>
            <a:pPr marL="171450" indent="-171450">
              <a:buFont typeface="Arial" panose="020B0604020202020204" pitchFamily="34" charset="0"/>
              <a:buChar char="•"/>
            </a:pPr>
            <a:r>
              <a:rPr lang="fr-CA" sz="900" dirty="0">
                <a:latin typeface="Hero New Light" panose="02000400000000000000" pitchFamily="50" charset="0"/>
              </a:rPr>
              <a:t>PI</a:t>
            </a:r>
          </a:p>
          <a:p>
            <a:pPr marL="171450" indent="-171450">
              <a:buFont typeface="Arial" panose="020B0604020202020204" pitchFamily="34" charset="0"/>
              <a:buChar char="•"/>
            </a:pPr>
            <a:r>
              <a:rPr lang="fr-CA" sz="900" dirty="0">
                <a:latin typeface="Hero New Light" panose="02000400000000000000" pitchFamily="50" charset="0"/>
              </a:rPr>
              <a:t>Etc.</a:t>
            </a:r>
          </a:p>
        </p:txBody>
      </p:sp>
      <p:sp>
        <p:nvSpPr>
          <p:cNvPr id="37" name="ZoneTexte 36">
            <a:extLst>
              <a:ext uri="{FF2B5EF4-FFF2-40B4-BE49-F238E27FC236}">
                <a16:creationId xmlns:a16="http://schemas.microsoft.com/office/drawing/2014/main" id="{A58F3C54-27BF-4D34-8892-34D4B1168A0B}"/>
              </a:ext>
            </a:extLst>
          </p:cNvPr>
          <p:cNvSpPr txBox="1"/>
          <p:nvPr/>
        </p:nvSpPr>
        <p:spPr>
          <a:xfrm>
            <a:off x="9379962" y="5923593"/>
            <a:ext cx="2504142" cy="523220"/>
          </a:xfrm>
          <a:prstGeom prst="rect">
            <a:avLst/>
          </a:prstGeom>
          <a:noFill/>
        </p:spPr>
        <p:txBody>
          <a:bodyPr wrap="square" rtlCol="0">
            <a:spAutoFit/>
          </a:bodyPr>
          <a:lstStyle/>
          <a:p>
            <a:r>
              <a:rPr lang="fr-CA" sz="2800" b="1" dirty="0">
                <a:latin typeface="Hero New SemiBold" panose="02000700000000000000" pitchFamily="50" charset="0"/>
              </a:rPr>
              <a:t>1280 heures</a:t>
            </a:r>
          </a:p>
        </p:txBody>
      </p:sp>
      <p:sp>
        <p:nvSpPr>
          <p:cNvPr id="32" name="ZoneTexte 31">
            <a:extLst>
              <a:ext uri="{FF2B5EF4-FFF2-40B4-BE49-F238E27FC236}">
                <a16:creationId xmlns:a16="http://schemas.microsoft.com/office/drawing/2014/main" id="{4BF69117-15F2-4233-A442-FA2557D2024B}"/>
              </a:ext>
            </a:extLst>
          </p:cNvPr>
          <p:cNvSpPr txBox="1"/>
          <p:nvPr/>
        </p:nvSpPr>
        <p:spPr>
          <a:xfrm>
            <a:off x="5274506" y="1733240"/>
            <a:ext cx="769128" cy="400110"/>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Cours</a:t>
            </a:r>
          </a:p>
          <a:p>
            <a:pPr marL="171450" indent="-171450">
              <a:buFont typeface="Arial" panose="020B0604020202020204" pitchFamily="34" charset="0"/>
              <a:buChar char="•"/>
            </a:pPr>
            <a:r>
              <a:rPr lang="fr-CA" sz="1000" dirty="0">
                <a:latin typeface="Hero New Light" panose="02000400000000000000" pitchFamily="50" charset="0"/>
              </a:rPr>
              <a:t>Leçon </a:t>
            </a:r>
          </a:p>
        </p:txBody>
      </p:sp>
      <p:sp>
        <p:nvSpPr>
          <p:cNvPr id="33" name="Flèche : bas 32">
            <a:extLst>
              <a:ext uri="{FF2B5EF4-FFF2-40B4-BE49-F238E27FC236}">
                <a16:creationId xmlns:a16="http://schemas.microsoft.com/office/drawing/2014/main" id="{E6FBF620-322C-4442-9E46-DE0CB3772352}"/>
              </a:ext>
            </a:extLst>
          </p:cNvPr>
          <p:cNvSpPr/>
          <p:nvPr/>
        </p:nvSpPr>
        <p:spPr>
          <a:xfrm>
            <a:off x="5642813" y="1400040"/>
            <a:ext cx="259977" cy="307777"/>
          </a:xfrm>
          <a:prstGeom prst="downArrow">
            <a:avLst/>
          </a:prstGeom>
          <a:solidFill>
            <a:srgbClr val="007DA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6" name="Ellipse 35">
            <a:extLst>
              <a:ext uri="{FF2B5EF4-FFF2-40B4-BE49-F238E27FC236}">
                <a16:creationId xmlns:a16="http://schemas.microsoft.com/office/drawing/2014/main" id="{BF82C2F1-99A2-4D8A-BC48-4614C53F5191}"/>
              </a:ext>
            </a:extLst>
          </p:cNvPr>
          <p:cNvSpPr/>
          <p:nvPr/>
        </p:nvSpPr>
        <p:spPr>
          <a:xfrm rot="956941">
            <a:off x="2862788" y="2999666"/>
            <a:ext cx="4287978" cy="2619963"/>
          </a:xfrm>
          <a:prstGeom prst="ellipse">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38" name="ZoneTexte 37">
            <a:extLst>
              <a:ext uri="{FF2B5EF4-FFF2-40B4-BE49-F238E27FC236}">
                <a16:creationId xmlns:a16="http://schemas.microsoft.com/office/drawing/2014/main" id="{DC183FC1-305F-216B-220D-891E6824C653}"/>
              </a:ext>
            </a:extLst>
          </p:cNvPr>
          <p:cNvSpPr txBox="1"/>
          <p:nvPr/>
        </p:nvSpPr>
        <p:spPr>
          <a:xfrm rot="957293">
            <a:off x="3856354" y="4948549"/>
            <a:ext cx="1593822" cy="553998"/>
          </a:xfrm>
          <a:prstGeom prst="rect">
            <a:avLst/>
          </a:prstGeom>
          <a:noFill/>
        </p:spPr>
        <p:txBody>
          <a:bodyPr wrap="square" rtlCol="0">
            <a:spAutoFit/>
          </a:bodyPr>
          <a:lstStyle/>
          <a:p>
            <a:r>
              <a:rPr lang="fr-CA" sz="1000" dirty="0">
                <a:latin typeface="Hero New Light" panose="02000400000000000000" pitchFamily="50" charset="0"/>
              </a:rPr>
              <a:t>Travail à accomplir déterminé par l’enseignant</a:t>
            </a:r>
          </a:p>
        </p:txBody>
      </p:sp>
      <p:sp>
        <p:nvSpPr>
          <p:cNvPr id="39" name="ZoneTexte 38">
            <a:extLst>
              <a:ext uri="{FF2B5EF4-FFF2-40B4-BE49-F238E27FC236}">
                <a16:creationId xmlns:a16="http://schemas.microsoft.com/office/drawing/2014/main" id="{7B38D790-8F4B-E100-B29D-64916C5A2064}"/>
              </a:ext>
            </a:extLst>
          </p:cNvPr>
          <p:cNvSpPr txBox="1"/>
          <p:nvPr/>
        </p:nvSpPr>
        <p:spPr>
          <a:xfrm>
            <a:off x="4867431" y="3298669"/>
            <a:ext cx="1158969" cy="553998"/>
          </a:xfrm>
          <a:prstGeom prst="rect">
            <a:avLst/>
          </a:prstGeom>
          <a:noFill/>
        </p:spPr>
        <p:txBody>
          <a:bodyPr wrap="square" rtlCol="0">
            <a:spAutoFit/>
          </a:bodyPr>
          <a:lstStyle/>
          <a:p>
            <a:pPr algn="ctr"/>
            <a:r>
              <a:rPr lang="fr-CA" sz="3000" b="1" dirty="0">
                <a:ln w="12700">
                  <a:solidFill>
                    <a:srgbClr val="007DA5"/>
                  </a:solidFill>
                  <a:prstDash val="solid"/>
                </a:ln>
                <a:solidFill>
                  <a:srgbClr val="007DA5"/>
                </a:solidFill>
                <a:effectLst>
                  <a:outerShdw dist="38100" dir="2640000" algn="bl" rotWithShape="0">
                    <a:schemeClr val="accent1"/>
                  </a:outerShdw>
                </a:effectLst>
                <a:latin typeface="Hero New SemiBold" panose="02000700000000000000" pitchFamily="50" charset="0"/>
              </a:rPr>
              <a:t>ATP</a:t>
            </a:r>
          </a:p>
        </p:txBody>
      </p:sp>
    </p:spTree>
    <p:extLst>
      <p:ext uri="{BB962C8B-B14F-4D97-AF65-F5344CB8AC3E}">
        <p14:creationId xmlns:p14="http://schemas.microsoft.com/office/powerpoint/2010/main" val="2327553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C64315-E339-4C2E-9064-A4762D8CB477}"/>
              </a:ext>
            </a:extLst>
          </p:cNvPr>
          <p:cNvSpPr>
            <a:spLocks noGrp="1"/>
          </p:cNvSpPr>
          <p:nvPr>
            <p:ph type="title"/>
          </p:nvPr>
        </p:nvSpPr>
        <p:spPr>
          <a:xfrm>
            <a:off x="382121" y="260869"/>
            <a:ext cx="3097881" cy="877595"/>
          </a:xfrm>
        </p:spPr>
        <p:txBody>
          <a:bodyPr anchor="ctr">
            <a:noAutofit/>
          </a:bodyPr>
          <a:lstStyle/>
          <a:p>
            <a:r>
              <a:rPr lang="fr-CA" sz="3600" b="1" u="sng" dirty="0">
                <a:latin typeface="Hero New SemiBold" panose="02000700000000000000" pitchFamily="50" charset="0"/>
              </a:rPr>
              <a:t>Secondaire</a:t>
            </a:r>
          </a:p>
        </p:txBody>
      </p:sp>
      <p:sp>
        <p:nvSpPr>
          <p:cNvPr id="3" name="Organigramme : Connecteur 2">
            <a:extLst>
              <a:ext uri="{FF2B5EF4-FFF2-40B4-BE49-F238E27FC236}">
                <a16:creationId xmlns:a16="http://schemas.microsoft.com/office/drawing/2014/main" id="{D86964CB-F2AC-46F8-80F5-E1A9FB5E210D}"/>
              </a:ext>
            </a:extLst>
          </p:cNvPr>
          <p:cNvSpPr/>
          <p:nvPr/>
        </p:nvSpPr>
        <p:spPr>
          <a:xfrm>
            <a:off x="2808194" y="521143"/>
            <a:ext cx="6575612" cy="5925670"/>
          </a:xfrm>
          <a:prstGeom prst="flowChartConnector">
            <a:avLst/>
          </a:prstGeom>
          <a:ln w="19050">
            <a:solidFill>
              <a:srgbClr val="007DA5"/>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fr-CA" dirty="0"/>
          </a:p>
        </p:txBody>
      </p:sp>
      <p:sp>
        <p:nvSpPr>
          <p:cNvPr id="4" name="Organigramme : Connecteur 3">
            <a:extLst>
              <a:ext uri="{FF2B5EF4-FFF2-40B4-BE49-F238E27FC236}">
                <a16:creationId xmlns:a16="http://schemas.microsoft.com/office/drawing/2014/main" id="{05B3FF92-DB7A-4B0C-8AEB-8152A6DEB0CC}"/>
              </a:ext>
            </a:extLst>
          </p:cNvPr>
          <p:cNvSpPr/>
          <p:nvPr/>
        </p:nvSpPr>
        <p:spPr>
          <a:xfrm>
            <a:off x="4893099" y="683795"/>
            <a:ext cx="2509234" cy="2383202"/>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6" name="ZoneTexte 5">
            <a:extLst>
              <a:ext uri="{FF2B5EF4-FFF2-40B4-BE49-F238E27FC236}">
                <a16:creationId xmlns:a16="http://schemas.microsoft.com/office/drawing/2014/main" id="{749A0AA2-4533-4AE6-B829-351B536FACC6}"/>
              </a:ext>
            </a:extLst>
          </p:cNvPr>
          <p:cNvSpPr txBox="1"/>
          <p:nvPr/>
        </p:nvSpPr>
        <p:spPr>
          <a:xfrm>
            <a:off x="5820224" y="699667"/>
            <a:ext cx="654984" cy="553998"/>
          </a:xfrm>
          <a:prstGeom prst="rect">
            <a:avLst/>
          </a:prstGeom>
          <a:noFill/>
        </p:spPr>
        <p:txBody>
          <a:bodyPr wrap="square" rtlCol="0">
            <a:spAutoFit/>
          </a:bodyPr>
          <a:lstStyle/>
          <a:p>
            <a:pPr algn="ctr"/>
            <a:r>
              <a:rPr lang="fr-CA" sz="3000" b="1" dirty="0">
                <a:ln w="12700">
                  <a:solidFill>
                    <a:srgbClr val="007DA5"/>
                  </a:solidFill>
                  <a:prstDash val="solid"/>
                </a:ln>
                <a:solidFill>
                  <a:srgbClr val="007DA5"/>
                </a:solidFill>
                <a:effectLst>
                  <a:outerShdw dist="38100" dir="2640000" algn="bl" rotWithShape="0">
                    <a:schemeClr val="accent1"/>
                  </a:outerShdw>
                </a:effectLst>
                <a:latin typeface="Hero New SemiBold" panose="02000700000000000000" pitchFamily="50" charset="0"/>
              </a:rPr>
              <a:t>TE</a:t>
            </a:r>
          </a:p>
        </p:txBody>
      </p:sp>
      <p:sp>
        <p:nvSpPr>
          <p:cNvPr id="8" name="ZoneTexte 7">
            <a:extLst>
              <a:ext uri="{FF2B5EF4-FFF2-40B4-BE49-F238E27FC236}">
                <a16:creationId xmlns:a16="http://schemas.microsoft.com/office/drawing/2014/main" id="{404AA6BD-7614-4538-95FB-DC9B7B580D32}"/>
              </a:ext>
            </a:extLst>
          </p:cNvPr>
          <p:cNvSpPr txBox="1"/>
          <p:nvPr/>
        </p:nvSpPr>
        <p:spPr>
          <a:xfrm>
            <a:off x="5336410" y="1115122"/>
            <a:ext cx="1622612" cy="338554"/>
          </a:xfrm>
          <a:prstGeom prst="rect">
            <a:avLst/>
          </a:prstGeom>
          <a:noFill/>
        </p:spPr>
        <p:txBody>
          <a:bodyPr wrap="square" rtlCol="0">
            <a:spAutoFit/>
          </a:bodyPr>
          <a:lstStyle/>
          <a:p>
            <a:pPr algn="ctr"/>
            <a:r>
              <a:rPr lang="fr-CA" sz="1600" b="1" dirty="0">
                <a:latin typeface="Hero New SemiBold" panose="02000700000000000000" pitchFamily="50" charset="0"/>
              </a:rPr>
              <a:t>625 h + 95 h</a:t>
            </a:r>
          </a:p>
        </p:txBody>
      </p:sp>
      <p:sp>
        <p:nvSpPr>
          <p:cNvPr id="11" name="Flèche : bas 10">
            <a:extLst>
              <a:ext uri="{FF2B5EF4-FFF2-40B4-BE49-F238E27FC236}">
                <a16:creationId xmlns:a16="http://schemas.microsoft.com/office/drawing/2014/main" id="{226E9739-FFCD-41FC-A7B8-6D1D0EE902AF}"/>
              </a:ext>
            </a:extLst>
          </p:cNvPr>
          <p:cNvSpPr/>
          <p:nvPr/>
        </p:nvSpPr>
        <p:spPr>
          <a:xfrm>
            <a:off x="6404735" y="1386568"/>
            <a:ext cx="259977" cy="307777"/>
          </a:xfrm>
          <a:prstGeom prst="downArrow">
            <a:avLst/>
          </a:prstGeom>
          <a:solidFill>
            <a:srgbClr val="007DA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BD05BFA8-8E9B-4313-935A-BF91573CB03C}"/>
              </a:ext>
            </a:extLst>
          </p:cNvPr>
          <p:cNvSpPr txBox="1"/>
          <p:nvPr/>
        </p:nvSpPr>
        <p:spPr>
          <a:xfrm>
            <a:off x="6010289" y="1655685"/>
            <a:ext cx="1308846" cy="707886"/>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Surveillances</a:t>
            </a:r>
          </a:p>
          <a:p>
            <a:pPr marL="171450" indent="-171450">
              <a:buFont typeface="Arial" panose="020B0604020202020204" pitchFamily="34" charset="0"/>
              <a:buChar char="•"/>
            </a:pPr>
            <a:r>
              <a:rPr lang="fr-CA" sz="1000" dirty="0" err="1">
                <a:latin typeface="Hero New Light" panose="02000400000000000000" pitchFamily="50" charset="0"/>
              </a:rPr>
              <a:t>Act</a:t>
            </a:r>
            <a:r>
              <a:rPr lang="fr-CA" sz="1000" dirty="0">
                <a:latin typeface="Hero New Light" panose="02000400000000000000" pitchFamily="50" charset="0"/>
              </a:rPr>
              <a:t>. étudiantes</a:t>
            </a:r>
          </a:p>
          <a:p>
            <a:pPr marL="171450" indent="-171450">
              <a:buFont typeface="Arial" panose="020B0604020202020204" pitchFamily="34" charset="0"/>
              <a:buChar char="•"/>
            </a:pPr>
            <a:r>
              <a:rPr lang="fr-CA" sz="1000" dirty="0">
                <a:latin typeface="Hero New Light" panose="02000400000000000000" pitchFamily="50" charset="0"/>
              </a:rPr>
              <a:t>Récupération</a:t>
            </a:r>
          </a:p>
          <a:p>
            <a:pPr marL="171450" indent="-171450">
              <a:buFont typeface="Arial" panose="020B0604020202020204" pitchFamily="34" charset="0"/>
              <a:buChar char="•"/>
            </a:pPr>
            <a:r>
              <a:rPr lang="fr-CA" sz="1000" dirty="0">
                <a:latin typeface="Hero New Light" panose="02000400000000000000" pitchFamily="50" charset="0"/>
              </a:rPr>
              <a:t>Tutorat</a:t>
            </a:r>
          </a:p>
        </p:txBody>
      </p:sp>
      <p:sp>
        <p:nvSpPr>
          <p:cNvPr id="13" name="ZoneTexte 12">
            <a:extLst>
              <a:ext uri="{FF2B5EF4-FFF2-40B4-BE49-F238E27FC236}">
                <a16:creationId xmlns:a16="http://schemas.microsoft.com/office/drawing/2014/main" id="{03A634B2-4483-4434-8BF4-80903FA35647}"/>
              </a:ext>
            </a:extLst>
          </p:cNvPr>
          <p:cNvSpPr txBox="1"/>
          <p:nvPr/>
        </p:nvSpPr>
        <p:spPr>
          <a:xfrm>
            <a:off x="4790373" y="3332111"/>
            <a:ext cx="1158969" cy="553998"/>
          </a:xfrm>
          <a:prstGeom prst="rect">
            <a:avLst/>
          </a:prstGeom>
          <a:noFill/>
        </p:spPr>
        <p:txBody>
          <a:bodyPr wrap="square" rtlCol="0">
            <a:spAutoFit/>
          </a:bodyPr>
          <a:lstStyle/>
          <a:p>
            <a:pPr algn="ctr"/>
            <a:r>
              <a:rPr lang="fr-CA" sz="3000" b="1" dirty="0">
                <a:ln w="12700">
                  <a:solidFill>
                    <a:srgbClr val="007DA5"/>
                  </a:solidFill>
                  <a:prstDash val="solid"/>
                </a:ln>
                <a:solidFill>
                  <a:srgbClr val="007DA5"/>
                </a:solidFill>
                <a:effectLst>
                  <a:outerShdw dist="38100" dir="2640000" algn="bl" rotWithShape="0">
                    <a:schemeClr val="accent1"/>
                  </a:outerShdw>
                </a:effectLst>
                <a:latin typeface="Hero New SemiBold" panose="02000700000000000000" pitchFamily="50" charset="0"/>
              </a:rPr>
              <a:t>ATP</a:t>
            </a:r>
          </a:p>
        </p:txBody>
      </p:sp>
      <p:sp>
        <p:nvSpPr>
          <p:cNvPr id="14" name="Organigramme : Connecteur 13">
            <a:extLst>
              <a:ext uri="{FF2B5EF4-FFF2-40B4-BE49-F238E27FC236}">
                <a16:creationId xmlns:a16="http://schemas.microsoft.com/office/drawing/2014/main" id="{0D1F2A0B-3954-4900-8D27-555B2098BE44}"/>
              </a:ext>
            </a:extLst>
          </p:cNvPr>
          <p:cNvSpPr/>
          <p:nvPr/>
        </p:nvSpPr>
        <p:spPr>
          <a:xfrm>
            <a:off x="3394971" y="3309103"/>
            <a:ext cx="1640543" cy="1488141"/>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5" name="ZoneTexte 14">
            <a:extLst>
              <a:ext uri="{FF2B5EF4-FFF2-40B4-BE49-F238E27FC236}">
                <a16:creationId xmlns:a16="http://schemas.microsoft.com/office/drawing/2014/main" id="{C65DFB24-C1D8-4EAE-A35C-42E4D427D1AB}"/>
              </a:ext>
            </a:extLst>
          </p:cNvPr>
          <p:cNvSpPr txBox="1"/>
          <p:nvPr/>
        </p:nvSpPr>
        <p:spPr>
          <a:xfrm>
            <a:off x="3421868" y="3860512"/>
            <a:ext cx="1622612" cy="369332"/>
          </a:xfrm>
          <a:prstGeom prst="rect">
            <a:avLst/>
          </a:prstGeom>
          <a:noFill/>
        </p:spPr>
        <p:txBody>
          <a:bodyPr wrap="square" rtlCol="0">
            <a:spAutoFit/>
          </a:bodyPr>
          <a:lstStyle/>
          <a:p>
            <a:pPr algn="ctr"/>
            <a:r>
              <a:rPr lang="fr-CA" b="1" dirty="0">
                <a:latin typeface="Hero New SemiBold" panose="02000700000000000000" pitchFamily="50" charset="0"/>
              </a:rPr>
              <a:t>80 h/an</a:t>
            </a:r>
          </a:p>
        </p:txBody>
      </p:sp>
      <p:cxnSp>
        <p:nvCxnSpPr>
          <p:cNvPr id="17" name="Connecteur droit 16">
            <a:extLst>
              <a:ext uri="{FF2B5EF4-FFF2-40B4-BE49-F238E27FC236}">
                <a16:creationId xmlns:a16="http://schemas.microsoft.com/office/drawing/2014/main" id="{F4B9D592-C58A-4D1B-BCCF-9B73FA33184D}"/>
              </a:ext>
            </a:extLst>
          </p:cNvPr>
          <p:cNvCxnSpPr/>
          <p:nvPr/>
        </p:nvCxnSpPr>
        <p:spPr>
          <a:xfrm flipH="1">
            <a:off x="2350449" y="4408465"/>
            <a:ext cx="1129553" cy="515471"/>
          </a:xfrm>
          <a:prstGeom prst="line">
            <a:avLst/>
          </a:prstGeom>
          <a:ln w="25400">
            <a:solidFill>
              <a:srgbClr val="007DA5"/>
            </a:solidFill>
            <a:prstDash val="lgDash"/>
            <a:headEnd w="lg" len="lg"/>
            <a:tailEnd type="stealth" w="lg" len="lg"/>
          </a:ln>
        </p:spPr>
        <p:style>
          <a:lnRef idx="1">
            <a:schemeClr val="accent1"/>
          </a:lnRef>
          <a:fillRef idx="0">
            <a:schemeClr val="accent1"/>
          </a:fillRef>
          <a:effectRef idx="0">
            <a:schemeClr val="accent1"/>
          </a:effectRef>
          <a:fontRef idx="minor">
            <a:schemeClr val="tx1"/>
          </a:fontRef>
        </p:style>
      </p:cxnSp>
      <p:sp>
        <p:nvSpPr>
          <p:cNvPr id="18" name="Organigramme : Connecteur 17">
            <a:extLst>
              <a:ext uri="{FF2B5EF4-FFF2-40B4-BE49-F238E27FC236}">
                <a16:creationId xmlns:a16="http://schemas.microsoft.com/office/drawing/2014/main" id="{3DE1A593-4414-4708-BA83-D6C04F787E00}"/>
              </a:ext>
            </a:extLst>
          </p:cNvPr>
          <p:cNvSpPr/>
          <p:nvPr/>
        </p:nvSpPr>
        <p:spPr>
          <a:xfrm>
            <a:off x="5375389" y="3981145"/>
            <a:ext cx="1640543" cy="1488141"/>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23" name="Parenthèses 22">
            <a:extLst>
              <a:ext uri="{FF2B5EF4-FFF2-40B4-BE49-F238E27FC236}">
                <a16:creationId xmlns:a16="http://schemas.microsoft.com/office/drawing/2014/main" id="{7F3C21D9-FB3E-48E6-8A2F-89FD28C33F08}"/>
              </a:ext>
            </a:extLst>
          </p:cNvPr>
          <p:cNvSpPr/>
          <p:nvPr/>
        </p:nvSpPr>
        <p:spPr>
          <a:xfrm>
            <a:off x="5502642" y="2463170"/>
            <a:ext cx="1238679"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4" name="ZoneTexte 23">
            <a:extLst>
              <a:ext uri="{FF2B5EF4-FFF2-40B4-BE49-F238E27FC236}">
                <a16:creationId xmlns:a16="http://schemas.microsoft.com/office/drawing/2014/main" id="{0E5BE2AE-FA29-42B1-828F-82A8D308AF0B}"/>
              </a:ext>
            </a:extLst>
          </p:cNvPr>
          <p:cNvSpPr txBox="1"/>
          <p:nvPr/>
        </p:nvSpPr>
        <p:spPr>
          <a:xfrm>
            <a:off x="5502642" y="2488593"/>
            <a:ext cx="1238679" cy="369332"/>
          </a:xfrm>
          <a:prstGeom prst="rect">
            <a:avLst/>
          </a:prstGeom>
          <a:noFill/>
        </p:spPr>
        <p:txBody>
          <a:bodyPr wrap="square" rtlCol="0">
            <a:spAutoFit/>
          </a:bodyPr>
          <a:lstStyle/>
          <a:p>
            <a:pPr algn="ctr"/>
            <a:r>
              <a:rPr lang="fr-CA" b="1" dirty="0">
                <a:latin typeface="Hero New SemiBold" panose="02000700000000000000" pitchFamily="50" charset="0"/>
              </a:rPr>
              <a:t>720 h/an</a:t>
            </a:r>
          </a:p>
        </p:txBody>
      </p:sp>
      <p:sp>
        <p:nvSpPr>
          <p:cNvPr id="25" name="ZoneTexte 24">
            <a:extLst>
              <a:ext uri="{FF2B5EF4-FFF2-40B4-BE49-F238E27FC236}">
                <a16:creationId xmlns:a16="http://schemas.microsoft.com/office/drawing/2014/main" id="{08F167B9-C7FE-4B37-AF6C-95EC1DBD2C83}"/>
              </a:ext>
            </a:extLst>
          </p:cNvPr>
          <p:cNvSpPr txBox="1"/>
          <p:nvPr/>
        </p:nvSpPr>
        <p:spPr>
          <a:xfrm>
            <a:off x="5583807" y="4279893"/>
            <a:ext cx="1214448" cy="369332"/>
          </a:xfrm>
          <a:prstGeom prst="rect">
            <a:avLst/>
          </a:prstGeom>
          <a:noFill/>
        </p:spPr>
        <p:txBody>
          <a:bodyPr wrap="square" rtlCol="0">
            <a:spAutoFit/>
          </a:bodyPr>
          <a:lstStyle/>
          <a:p>
            <a:pPr algn="ctr"/>
            <a:r>
              <a:rPr lang="fr-CA" b="1" dirty="0">
                <a:latin typeface="Hero New SemiBold" panose="02000700000000000000" pitchFamily="50" charset="0"/>
              </a:rPr>
              <a:t>120 h/an</a:t>
            </a:r>
          </a:p>
        </p:txBody>
      </p:sp>
      <p:sp>
        <p:nvSpPr>
          <p:cNvPr id="26" name="ZoneTexte 25">
            <a:extLst>
              <a:ext uri="{FF2B5EF4-FFF2-40B4-BE49-F238E27FC236}">
                <a16:creationId xmlns:a16="http://schemas.microsoft.com/office/drawing/2014/main" id="{DC35EE14-CF8A-44B9-9D89-8FF8D163D930}"/>
              </a:ext>
            </a:extLst>
          </p:cNvPr>
          <p:cNvSpPr txBox="1"/>
          <p:nvPr/>
        </p:nvSpPr>
        <p:spPr>
          <a:xfrm>
            <a:off x="5502642" y="4725215"/>
            <a:ext cx="1513289" cy="553998"/>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10 rencontres coll.</a:t>
            </a:r>
          </a:p>
          <a:p>
            <a:pPr marL="171450" indent="-171450">
              <a:buFont typeface="Arial" panose="020B0604020202020204" pitchFamily="34" charset="0"/>
              <a:buChar char="•"/>
            </a:pPr>
            <a:r>
              <a:rPr lang="fr-CA" sz="1000" dirty="0">
                <a:latin typeface="Hero New Light" panose="02000400000000000000" pitchFamily="50" charset="0"/>
              </a:rPr>
              <a:t>3 rencontres parents</a:t>
            </a:r>
          </a:p>
        </p:txBody>
      </p:sp>
      <p:sp>
        <p:nvSpPr>
          <p:cNvPr id="27" name="Parenthèses 26">
            <a:extLst>
              <a:ext uri="{FF2B5EF4-FFF2-40B4-BE49-F238E27FC236}">
                <a16:creationId xmlns:a16="http://schemas.microsoft.com/office/drawing/2014/main" id="{56E700EA-1826-401B-BAFB-747524C298F4}"/>
              </a:ext>
            </a:extLst>
          </p:cNvPr>
          <p:cNvSpPr/>
          <p:nvPr/>
        </p:nvSpPr>
        <p:spPr>
          <a:xfrm>
            <a:off x="3756212" y="3839012"/>
            <a:ext cx="949313"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8" name="Parenthèses 27">
            <a:extLst>
              <a:ext uri="{FF2B5EF4-FFF2-40B4-BE49-F238E27FC236}">
                <a16:creationId xmlns:a16="http://schemas.microsoft.com/office/drawing/2014/main" id="{4C39B048-0C7F-4782-92F1-66DAD09E84E1}"/>
              </a:ext>
            </a:extLst>
          </p:cNvPr>
          <p:cNvSpPr/>
          <p:nvPr/>
        </p:nvSpPr>
        <p:spPr>
          <a:xfrm>
            <a:off x="5622291" y="4252747"/>
            <a:ext cx="1146197"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29" name="Parenthèses 28">
            <a:extLst>
              <a:ext uri="{FF2B5EF4-FFF2-40B4-BE49-F238E27FC236}">
                <a16:creationId xmlns:a16="http://schemas.microsoft.com/office/drawing/2014/main" id="{7E67690E-F89D-463E-A4B7-548890B984C0}"/>
              </a:ext>
            </a:extLst>
          </p:cNvPr>
          <p:cNvSpPr/>
          <p:nvPr/>
        </p:nvSpPr>
        <p:spPr>
          <a:xfrm>
            <a:off x="7617630" y="2857925"/>
            <a:ext cx="1163226" cy="420178"/>
          </a:xfrm>
          <a:prstGeom prst="bracketPair">
            <a:avLst/>
          </a:prstGeom>
          <a:ln w="28575">
            <a:solidFill>
              <a:srgbClr val="007DA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sp>
        <p:nvSpPr>
          <p:cNvPr id="30" name="ZoneTexte 29">
            <a:extLst>
              <a:ext uri="{FF2B5EF4-FFF2-40B4-BE49-F238E27FC236}">
                <a16:creationId xmlns:a16="http://schemas.microsoft.com/office/drawing/2014/main" id="{D6FEC8B6-F4E5-4657-B5CC-73DFCE4D5621}"/>
              </a:ext>
            </a:extLst>
          </p:cNvPr>
          <p:cNvSpPr txBox="1"/>
          <p:nvPr/>
        </p:nvSpPr>
        <p:spPr>
          <a:xfrm>
            <a:off x="7544821" y="2894783"/>
            <a:ext cx="1308845" cy="369332"/>
          </a:xfrm>
          <a:prstGeom prst="rect">
            <a:avLst/>
          </a:prstGeom>
          <a:noFill/>
        </p:spPr>
        <p:txBody>
          <a:bodyPr wrap="square" rtlCol="0">
            <a:spAutoFit/>
          </a:bodyPr>
          <a:lstStyle/>
          <a:p>
            <a:pPr algn="ctr"/>
            <a:r>
              <a:rPr lang="fr-CA" b="1" dirty="0">
                <a:latin typeface="Hero New SemiBold" panose="02000700000000000000" pitchFamily="50" charset="0"/>
              </a:rPr>
              <a:t>360 h/an</a:t>
            </a:r>
          </a:p>
        </p:txBody>
      </p:sp>
      <p:sp>
        <p:nvSpPr>
          <p:cNvPr id="31" name="ZoneTexte 30">
            <a:extLst>
              <a:ext uri="{FF2B5EF4-FFF2-40B4-BE49-F238E27FC236}">
                <a16:creationId xmlns:a16="http://schemas.microsoft.com/office/drawing/2014/main" id="{45CC6B0D-6A6B-4278-B8D9-26CBC169E3E7}"/>
              </a:ext>
            </a:extLst>
          </p:cNvPr>
          <p:cNvSpPr txBox="1"/>
          <p:nvPr/>
        </p:nvSpPr>
        <p:spPr>
          <a:xfrm>
            <a:off x="7556664" y="3176809"/>
            <a:ext cx="1308846" cy="400110"/>
          </a:xfrm>
          <a:prstGeom prst="rect">
            <a:avLst/>
          </a:prstGeom>
          <a:noFill/>
        </p:spPr>
        <p:txBody>
          <a:bodyPr wrap="square" rtlCol="0">
            <a:spAutoFit/>
          </a:bodyPr>
          <a:lstStyle/>
          <a:p>
            <a:pPr algn="ctr"/>
            <a:r>
              <a:rPr lang="fr-CA" sz="1000" dirty="0">
                <a:latin typeface="Hero New Light" panose="02000400000000000000" pitchFamily="50" charset="0"/>
              </a:rPr>
              <a:t>108 h journées pédagogiques</a:t>
            </a:r>
          </a:p>
        </p:txBody>
      </p:sp>
      <p:sp>
        <p:nvSpPr>
          <p:cNvPr id="35" name="ZoneTexte 34">
            <a:extLst>
              <a:ext uri="{FF2B5EF4-FFF2-40B4-BE49-F238E27FC236}">
                <a16:creationId xmlns:a16="http://schemas.microsoft.com/office/drawing/2014/main" id="{E1782434-87FE-42B4-B4F0-C3CC53085AA6}"/>
              </a:ext>
            </a:extLst>
          </p:cNvPr>
          <p:cNvSpPr txBox="1"/>
          <p:nvPr/>
        </p:nvSpPr>
        <p:spPr>
          <a:xfrm>
            <a:off x="7374470" y="3559132"/>
            <a:ext cx="1985192" cy="861774"/>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Comités</a:t>
            </a:r>
          </a:p>
          <a:p>
            <a:pPr marL="171450" indent="-171450">
              <a:buFont typeface="Arial" panose="020B0604020202020204" pitchFamily="34" charset="0"/>
              <a:buChar char="•"/>
            </a:pPr>
            <a:r>
              <a:rPr lang="fr-CA" sz="1000" dirty="0">
                <a:latin typeface="Hero New Light" panose="02000400000000000000" pitchFamily="50" charset="0"/>
              </a:rPr>
              <a:t>Insertion professionnelle</a:t>
            </a:r>
          </a:p>
          <a:p>
            <a:pPr marL="171450" indent="-171450">
              <a:buFont typeface="Arial" panose="020B0604020202020204" pitchFamily="34" charset="0"/>
              <a:buChar char="•"/>
            </a:pPr>
            <a:r>
              <a:rPr lang="fr-CA" sz="1000" dirty="0">
                <a:latin typeface="Hero New Light" panose="02000400000000000000" pitchFamily="50" charset="0"/>
              </a:rPr>
              <a:t>Rencontres niveau-cycle</a:t>
            </a:r>
          </a:p>
          <a:p>
            <a:pPr marL="171450" indent="-171450">
              <a:buFont typeface="Arial" panose="020B0604020202020204" pitchFamily="34" charset="0"/>
              <a:buChar char="•"/>
            </a:pPr>
            <a:r>
              <a:rPr lang="fr-CA" sz="1000" dirty="0">
                <a:latin typeface="Hero New Light" panose="02000400000000000000" pitchFamily="50" charset="0"/>
              </a:rPr>
              <a:t>PI</a:t>
            </a:r>
          </a:p>
          <a:p>
            <a:pPr marL="171450" indent="-171450">
              <a:buFont typeface="Arial" panose="020B0604020202020204" pitchFamily="34" charset="0"/>
              <a:buChar char="•"/>
            </a:pPr>
            <a:r>
              <a:rPr lang="fr-CA" sz="1000" dirty="0">
                <a:latin typeface="Hero New Light" panose="02000400000000000000" pitchFamily="50" charset="0"/>
              </a:rPr>
              <a:t>Etc.</a:t>
            </a:r>
          </a:p>
        </p:txBody>
      </p:sp>
      <p:sp>
        <p:nvSpPr>
          <p:cNvPr id="37" name="ZoneTexte 36">
            <a:extLst>
              <a:ext uri="{FF2B5EF4-FFF2-40B4-BE49-F238E27FC236}">
                <a16:creationId xmlns:a16="http://schemas.microsoft.com/office/drawing/2014/main" id="{A58F3C54-27BF-4D34-8892-34D4B1168A0B}"/>
              </a:ext>
            </a:extLst>
          </p:cNvPr>
          <p:cNvSpPr txBox="1"/>
          <p:nvPr/>
        </p:nvSpPr>
        <p:spPr>
          <a:xfrm>
            <a:off x="9379962" y="5923593"/>
            <a:ext cx="2504142" cy="523220"/>
          </a:xfrm>
          <a:prstGeom prst="rect">
            <a:avLst/>
          </a:prstGeom>
          <a:noFill/>
        </p:spPr>
        <p:txBody>
          <a:bodyPr wrap="square" rtlCol="0">
            <a:spAutoFit/>
          </a:bodyPr>
          <a:lstStyle/>
          <a:p>
            <a:r>
              <a:rPr lang="fr-CA" sz="2800" b="1" dirty="0">
                <a:latin typeface="Hero New SemiBold" panose="02000700000000000000" pitchFamily="50" charset="0"/>
              </a:rPr>
              <a:t>1280 heures</a:t>
            </a:r>
          </a:p>
        </p:txBody>
      </p:sp>
      <p:sp>
        <p:nvSpPr>
          <p:cNvPr id="32" name="ZoneTexte 31">
            <a:extLst>
              <a:ext uri="{FF2B5EF4-FFF2-40B4-BE49-F238E27FC236}">
                <a16:creationId xmlns:a16="http://schemas.microsoft.com/office/drawing/2014/main" id="{4BF69117-15F2-4233-A442-FA2557D2024B}"/>
              </a:ext>
            </a:extLst>
          </p:cNvPr>
          <p:cNvSpPr txBox="1"/>
          <p:nvPr/>
        </p:nvSpPr>
        <p:spPr>
          <a:xfrm>
            <a:off x="5274506" y="1733240"/>
            <a:ext cx="769128" cy="400110"/>
          </a:xfrm>
          <a:prstGeom prst="rect">
            <a:avLst/>
          </a:prstGeom>
          <a:noFill/>
        </p:spPr>
        <p:txBody>
          <a:bodyPr wrap="square" rtlCol="0">
            <a:spAutoFit/>
          </a:bodyPr>
          <a:lstStyle/>
          <a:p>
            <a:pPr marL="171450" indent="-171450">
              <a:buFont typeface="Arial" panose="020B0604020202020204" pitchFamily="34" charset="0"/>
              <a:buChar char="•"/>
            </a:pPr>
            <a:r>
              <a:rPr lang="fr-CA" sz="1000" dirty="0">
                <a:latin typeface="Hero New Light" panose="02000400000000000000" pitchFamily="50" charset="0"/>
              </a:rPr>
              <a:t>Cours</a:t>
            </a:r>
          </a:p>
          <a:p>
            <a:pPr marL="171450" indent="-171450">
              <a:buFont typeface="Arial" panose="020B0604020202020204" pitchFamily="34" charset="0"/>
              <a:buChar char="•"/>
            </a:pPr>
            <a:r>
              <a:rPr lang="fr-CA" sz="1000" dirty="0">
                <a:latin typeface="Hero New Light" panose="02000400000000000000" pitchFamily="50" charset="0"/>
              </a:rPr>
              <a:t>Leçon </a:t>
            </a:r>
          </a:p>
        </p:txBody>
      </p:sp>
      <p:sp>
        <p:nvSpPr>
          <p:cNvPr id="33" name="Flèche : bas 32">
            <a:extLst>
              <a:ext uri="{FF2B5EF4-FFF2-40B4-BE49-F238E27FC236}">
                <a16:creationId xmlns:a16="http://schemas.microsoft.com/office/drawing/2014/main" id="{E6FBF620-322C-4442-9E46-DE0CB3772352}"/>
              </a:ext>
            </a:extLst>
          </p:cNvPr>
          <p:cNvSpPr/>
          <p:nvPr/>
        </p:nvSpPr>
        <p:spPr>
          <a:xfrm>
            <a:off x="5642813" y="1400040"/>
            <a:ext cx="259977" cy="307777"/>
          </a:xfrm>
          <a:prstGeom prst="downArrow">
            <a:avLst/>
          </a:prstGeom>
          <a:solidFill>
            <a:srgbClr val="007DA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6" name="Ellipse 35">
            <a:extLst>
              <a:ext uri="{FF2B5EF4-FFF2-40B4-BE49-F238E27FC236}">
                <a16:creationId xmlns:a16="http://schemas.microsoft.com/office/drawing/2014/main" id="{690E1771-98D2-495E-8659-DC611BEF24E0}"/>
              </a:ext>
            </a:extLst>
          </p:cNvPr>
          <p:cNvSpPr/>
          <p:nvPr/>
        </p:nvSpPr>
        <p:spPr>
          <a:xfrm rot="956941">
            <a:off x="2862788" y="2999666"/>
            <a:ext cx="4287978" cy="2619963"/>
          </a:xfrm>
          <a:prstGeom prst="ellipse">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38" name="ZoneTexte 37">
            <a:extLst>
              <a:ext uri="{FF2B5EF4-FFF2-40B4-BE49-F238E27FC236}">
                <a16:creationId xmlns:a16="http://schemas.microsoft.com/office/drawing/2014/main" id="{2B48EF78-48EF-4639-1D39-E2AA53D2B0FA}"/>
              </a:ext>
            </a:extLst>
          </p:cNvPr>
          <p:cNvSpPr txBox="1"/>
          <p:nvPr/>
        </p:nvSpPr>
        <p:spPr>
          <a:xfrm rot="957293">
            <a:off x="3818981" y="4960140"/>
            <a:ext cx="1593822" cy="553998"/>
          </a:xfrm>
          <a:prstGeom prst="rect">
            <a:avLst/>
          </a:prstGeom>
          <a:noFill/>
        </p:spPr>
        <p:txBody>
          <a:bodyPr wrap="square" rtlCol="0">
            <a:spAutoFit/>
          </a:bodyPr>
          <a:lstStyle/>
          <a:p>
            <a:r>
              <a:rPr lang="fr-CA" sz="1000" dirty="0">
                <a:latin typeface="Hero New Light" panose="02000400000000000000" pitchFamily="50" charset="0"/>
              </a:rPr>
              <a:t>Travail à accomplir déterminé par l’enseignant</a:t>
            </a:r>
          </a:p>
        </p:txBody>
      </p:sp>
      <p:sp>
        <p:nvSpPr>
          <p:cNvPr id="39" name="Organigramme : Connecteur 38">
            <a:extLst>
              <a:ext uri="{FF2B5EF4-FFF2-40B4-BE49-F238E27FC236}">
                <a16:creationId xmlns:a16="http://schemas.microsoft.com/office/drawing/2014/main" id="{3456DBA7-1088-D393-A3A9-57FFD0143284}"/>
              </a:ext>
            </a:extLst>
          </p:cNvPr>
          <p:cNvSpPr/>
          <p:nvPr/>
        </p:nvSpPr>
        <p:spPr>
          <a:xfrm>
            <a:off x="7017288" y="2428090"/>
            <a:ext cx="2342374" cy="2191961"/>
          </a:xfrm>
          <a:prstGeom prst="flowChartConnector">
            <a:avLst/>
          </a:prstGeom>
          <a:noFill/>
          <a:ln w="19050">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0" name="ZoneTexte 39">
            <a:extLst>
              <a:ext uri="{FF2B5EF4-FFF2-40B4-BE49-F238E27FC236}">
                <a16:creationId xmlns:a16="http://schemas.microsoft.com/office/drawing/2014/main" id="{FED53BF0-883B-011F-195D-10956297E755}"/>
              </a:ext>
            </a:extLst>
          </p:cNvPr>
          <p:cNvSpPr txBox="1"/>
          <p:nvPr/>
        </p:nvSpPr>
        <p:spPr>
          <a:xfrm>
            <a:off x="7658284" y="2481798"/>
            <a:ext cx="1158969" cy="553998"/>
          </a:xfrm>
          <a:prstGeom prst="rect">
            <a:avLst/>
          </a:prstGeom>
          <a:noFill/>
        </p:spPr>
        <p:txBody>
          <a:bodyPr wrap="square" rtlCol="0">
            <a:spAutoFit/>
          </a:bodyPr>
          <a:lstStyle/>
          <a:p>
            <a:pPr algn="ctr"/>
            <a:r>
              <a:rPr lang="fr-CA" sz="3000" b="1" dirty="0">
                <a:ln w="12700">
                  <a:solidFill>
                    <a:srgbClr val="007DA5"/>
                  </a:solidFill>
                  <a:prstDash val="solid"/>
                </a:ln>
                <a:solidFill>
                  <a:srgbClr val="007DA5"/>
                </a:solidFill>
                <a:effectLst>
                  <a:outerShdw dist="38100" dir="2640000" algn="bl" rotWithShape="0">
                    <a:schemeClr val="accent1"/>
                  </a:outerShdw>
                </a:effectLst>
                <a:latin typeface="Hero New SemiBold" panose="02000700000000000000" pitchFamily="50" charset="0"/>
              </a:rPr>
              <a:t>ATP</a:t>
            </a:r>
          </a:p>
        </p:txBody>
      </p:sp>
    </p:spTree>
    <p:extLst>
      <p:ext uri="{BB962C8B-B14F-4D97-AF65-F5344CB8AC3E}">
        <p14:creationId xmlns:p14="http://schemas.microsoft.com/office/powerpoint/2010/main" val="678446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2DE1D-4987-47AD-B668-6136F16B2D48}"/>
              </a:ext>
            </a:extLst>
          </p:cNvPr>
          <p:cNvSpPr>
            <a:spLocks noGrp="1"/>
          </p:cNvSpPr>
          <p:nvPr>
            <p:ph type="title"/>
          </p:nvPr>
        </p:nvSpPr>
        <p:spPr/>
        <p:txBody>
          <a:bodyPr>
            <a:normAutofit fontScale="90000"/>
          </a:bodyPr>
          <a:lstStyle/>
          <a:p>
            <a:pPr algn="ctr"/>
            <a:r>
              <a:rPr lang="fr-CA" b="1" dirty="0">
                <a:latin typeface="Hero New SemiBold" panose="02000700000000000000" pitchFamily="50" charset="0"/>
              </a:rPr>
              <a:t>Variation des heures de travail d’une semaine à l’autre</a:t>
            </a:r>
          </a:p>
        </p:txBody>
      </p:sp>
      <p:sp>
        <p:nvSpPr>
          <p:cNvPr id="5" name="ZoneTexte 4">
            <a:extLst>
              <a:ext uri="{FF2B5EF4-FFF2-40B4-BE49-F238E27FC236}">
                <a16:creationId xmlns:a16="http://schemas.microsoft.com/office/drawing/2014/main" id="{AC431C00-201E-44F9-8AC5-2E8D2141F03E}"/>
              </a:ext>
            </a:extLst>
          </p:cNvPr>
          <p:cNvSpPr txBox="1"/>
          <p:nvPr/>
        </p:nvSpPr>
        <p:spPr>
          <a:xfrm>
            <a:off x="730623" y="2438400"/>
            <a:ext cx="10730753" cy="2062103"/>
          </a:xfrm>
          <a:prstGeom prst="rect">
            <a:avLst/>
          </a:prstGeom>
          <a:noFill/>
        </p:spPr>
        <p:txBody>
          <a:bodyPr wrap="square" rtlCol="0">
            <a:spAutoFit/>
          </a:bodyPr>
          <a:lstStyle/>
          <a:p>
            <a:pPr algn="just"/>
            <a:r>
              <a:rPr lang="fr-CA" sz="3200" dirty="0">
                <a:latin typeface="Hero New Light" panose="02000400000000000000" pitchFamily="50" charset="0"/>
                <a:cs typeface="Posterama" panose="020B0504020200020000" pitchFamily="34" charset="0"/>
              </a:rPr>
              <a:t>À l’exclusion du temps consacré aux activités de formation et d’éveil, à la présentation des cours et leçons, le temps de travail peut varier d’une semaine à l’autre </a:t>
            </a:r>
            <a:r>
              <a:rPr lang="fr-CA" sz="2400" dirty="0">
                <a:latin typeface="Hero New Light" panose="02000400000000000000" pitchFamily="50" charset="0"/>
                <a:cs typeface="Posterama" panose="020B0504020200020000" pitchFamily="34" charset="0"/>
              </a:rPr>
              <a:t>(clause 8-5.02 B))</a:t>
            </a:r>
          </a:p>
        </p:txBody>
      </p:sp>
    </p:spTree>
    <p:extLst>
      <p:ext uri="{BB962C8B-B14F-4D97-AF65-F5344CB8AC3E}">
        <p14:creationId xmlns:p14="http://schemas.microsoft.com/office/powerpoint/2010/main" val="1993317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2DE1D-4987-47AD-B668-6136F16B2D48}"/>
              </a:ext>
            </a:extLst>
          </p:cNvPr>
          <p:cNvSpPr>
            <a:spLocks noGrp="1"/>
          </p:cNvSpPr>
          <p:nvPr>
            <p:ph type="title"/>
          </p:nvPr>
        </p:nvSpPr>
        <p:spPr>
          <a:xfrm>
            <a:off x="609600" y="557785"/>
            <a:ext cx="10972800" cy="813816"/>
          </a:xfrm>
        </p:spPr>
        <p:txBody>
          <a:bodyPr>
            <a:normAutofit/>
          </a:bodyPr>
          <a:lstStyle/>
          <a:p>
            <a:pPr algn="ctr"/>
            <a:r>
              <a:rPr lang="fr-CA" b="1" dirty="0">
                <a:latin typeface="Hero New SemiBold" panose="02000700000000000000" pitchFamily="50" charset="0"/>
              </a:rPr>
              <a:t>Dépassement de la tâche éducative</a:t>
            </a:r>
          </a:p>
        </p:txBody>
      </p:sp>
      <p:sp>
        <p:nvSpPr>
          <p:cNvPr id="5" name="ZoneTexte 4">
            <a:extLst>
              <a:ext uri="{FF2B5EF4-FFF2-40B4-BE49-F238E27FC236}">
                <a16:creationId xmlns:a16="http://schemas.microsoft.com/office/drawing/2014/main" id="{AC431C00-201E-44F9-8AC5-2E8D2141F03E}"/>
              </a:ext>
            </a:extLst>
          </p:cNvPr>
          <p:cNvSpPr txBox="1"/>
          <p:nvPr/>
        </p:nvSpPr>
        <p:spPr>
          <a:xfrm>
            <a:off x="730623" y="1620812"/>
            <a:ext cx="10730753" cy="4616648"/>
          </a:xfrm>
          <a:prstGeom prst="rect">
            <a:avLst/>
          </a:prstGeom>
          <a:noFill/>
        </p:spPr>
        <p:txBody>
          <a:bodyPr wrap="square" rtlCol="0">
            <a:spAutoFit/>
          </a:bodyPr>
          <a:lstStyle/>
          <a:p>
            <a:pPr marL="457200" indent="-457200" algn="just">
              <a:spcAft>
                <a:spcPts val="600"/>
              </a:spcAft>
              <a:buFont typeface="Arial" panose="020B0604020202020204" pitchFamily="34" charset="0"/>
              <a:buChar char="•"/>
            </a:pPr>
            <a:r>
              <a:rPr lang="fr-CA" sz="3000" dirty="0">
                <a:latin typeface="Hero New Light" panose="02000400000000000000" pitchFamily="50" charset="0"/>
                <a:cs typeface="Posterama" panose="020B0504020200020000" pitchFamily="34" charset="0"/>
              </a:rPr>
              <a:t>Si pour des raisons particulières, le centre de services assigne à une enseignante ou un enseignant une tâche éducative en sus de la tâche éducative annuelle</a:t>
            </a:r>
          </a:p>
          <a:p>
            <a:pPr marL="457200" indent="-457200" algn="just">
              <a:spcAft>
                <a:spcPts val="600"/>
              </a:spcAft>
              <a:buFont typeface="Arial" panose="020B0604020202020204" pitchFamily="34" charset="0"/>
              <a:buChar char="•"/>
            </a:pPr>
            <a:endParaRPr lang="fr-CA" sz="1400" dirty="0">
              <a:latin typeface="Hero New Light" panose="02000400000000000000" pitchFamily="50" charset="0"/>
              <a:cs typeface="Posterama" panose="020B0504020200020000" pitchFamily="34" charset="0"/>
            </a:endParaRPr>
          </a:p>
          <a:p>
            <a:pPr marL="457200" indent="-457200" algn="just">
              <a:spcAft>
                <a:spcPts val="600"/>
              </a:spcAft>
              <a:buFont typeface="Arial" panose="020B0604020202020204" pitchFamily="34" charset="0"/>
              <a:buChar char="•"/>
            </a:pPr>
            <a:r>
              <a:rPr lang="fr-CA" sz="3000" dirty="0">
                <a:latin typeface="Hero New Light" panose="02000400000000000000" pitchFamily="50" charset="0"/>
                <a:cs typeface="Posterama" panose="020B0504020200020000" pitchFamily="34" charset="0"/>
              </a:rPr>
              <a:t>1/1000 du traitement annuel en cours d’année</a:t>
            </a:r>
          </a:p>
          <a:p>
            <a:pPr algn="just">
              <a:spcAft>
                <a:spcPts val="600"/>
              </a:spcAft>
            </a:pPr>
            <a:endParaRPr lang="fr-CA" sz="1400" dirty="0">
              <a:latin typeface="Hero New Light" panose="02000400000000000000" pitchFamily="50" charset="0"/>
              <a:cs typeface="Posterama" panose="020B0504020200020000" pitchFamily="34" charset="0"/>
            </a:endParaRPr>
          </a:p>
          <a:p>
            <a:pPr marL="457200" indent="-457200" algn="just">
              <a:spcAft>
                <a:spcPts val="600"/>
              </a:spcAft>
              <a:buFont typeface="Arial" panose="020B0604020202020204" pitchFamily="34" charset="0"/>
              <a:buChar char="•"/>
            </a:pPr>
            <a:r>
              <a:rPr lang="fr-CA" sz="3000" dirty="0">
                <a:latin typeface="Hero New Light" panose="02000400000000000000" pitchFamily="50" charset="0"/>
                <a:cs typeface="Posterama" panose="020B0504020200020000" pitchFamily="34" charset="0"/>
              </a:rPr>
              <a:t>1/1000 du traitement annuel lors du dernier versement de traitement de l’année scolaire en cause, à moins que cet ajout ait été compensé en temps en cours d’année scolaire.</a:t>
            </a:r>
          </a:p>
        </p:txBody>
      </p:sp>
    </p:spTree>
    <p:extLst>
      <p:ext uri="{BB962C8B-B14F-4D97-AF65-F5344CB8AC3E}">
        <p14:creationId xmlns:p14="http://schemas.microsoft.com/office/powerpoint/2010/main" val="3126438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E36CA-F0D4-635C-143D-35FD1CF2C98A}"/>
              </a:ext>
            </a:extLst>
          </p:cNvPr>
          <p:cNvSpPr>
            <a:spLocks noGrp="1"/>
          </p:cNvSpPr>
          <p:nvPr>
            <p:ph type="title"/>
          </p:nvPr>
        </p:nvSpPr>
        <p:spPr>
          <a:xfrm>
            <a:off x="376518" y="0"/>
            <a:ext cx="10972800" cy="356615"/>
          </a:xfrm>
        </p:spPr>
        <p:txBody>
          <a:bodyPr>
            <a:normAutofit fontScale="90000"/>
          </a:bodyPr>
          <a:lstStyle/>
          <a:p>
            <a:r>
              <a:rPr lang="fr-CA" sz="2000" dirty="0">
                <a:latin typeface="Hero New ExtraBold" panose="02000900000000000000" pitchFamily="50" charset="0"/>
              </a:rPr>
              <a:t>Annexe 1 – Exemple tâche au préscolaire</a:t>
            </a:r>
          </a:p>
        </p:txBody>
      </p:sp>
      <p:graphicFrame>
        <p:nvGraphicFramePr>
          <p:cNvPr id="3" name="Tableau 3">
            <a:extLst>
              <a:ext uri="{FF2B5EF4-FFF2-40B4-BE49-F238E27FC236}">
                <a16:creationId xmlns:a16="http://schemas.microsoft.com/office/drawing/2014/main" id="{64600DE6-105E-E7D2-291C-0503A043B9A1}"/>
              </a:ext>
            </a:extLst>
          </p:cNvPr>
          <p:cNvGraphicFramePr>
            <a:graphicFrameLocks noGrp="1"/>
          </p:cNvGraphicFramePr>
          <p:nvPr>
            <p:extLst>
              <p:ext uri="{D42A27DB-BD31-4B8C-83A1-F6EECF244321}">
                <p14:modId xmlns:p14="http://schemas.microsoft.com/office/powerpoint/2010/main" val="4260508231"/>
              </p:ext>
            </p:extLst>
          </p:nvPr>
        </p:nvGraphicFramePr>
        <p:xfrm>
          <a:off x="2032000" y="356615"/>
          <a:ext cx="8128000" cy="2271147"/>
        </p:xfrm>
        <a:graphic>
          <a:graphicData uri="http://schemas.openxmlformats.org/drawingml/2006/table">
            <a:tbl>
              <a:tblPr firstRow="1" bandRow="1">
                <a:tableStyleId>{5C22544A-7EE6-4342-B048-85BDC9FD1C3A}</a:tableStyleId>
              </a:tblPr>
              <a:tblGrid>
                <a:gridCol w="5297234">
                  <a:extLst>
                    <a:ext uri="{9D8B030D-6E8A-4147-A177-3AD203B41FA5}">
                      <a16:colId xmlns:a16="http://schemas.microsoft.com/office/drawing/2014/main" val="2179442493"/>
                    </a:ext>
                  </a:extLst>
                </a:gridCol>
                <a:gridCol w="1352676">
                  <a:extLst>
                    <a:ext uri="{9D8B030D-6E8A-4147-A177-3AD203B41FA5}">
                      <a16:colId xmlns:a16="http://schemas.microsoft.com/office/drawing/2014/main" val="1071340724"/>
                    </a:ext>
                  </a:extLst>
                </a:gridCol>
                <a:gridCol w="1478090">
                  <a:extLst>
                    <a:ext uri="{9D8B030D-6E8A-4147-A177-3AD203B41FA5}">
                      <a16:colId xmlns:a16="http://schemas.microsoft.com/office/drawing/2014/main" val="1945897820"/>
                    </a:ext>
                  </a:extLst>
                </a:gridCol>
              </a:tblGrid>
              <a:tr h="687140">
                <a:tc>
                  <a:txBody>
                    <a:bodyPr/>
                    <a:lstStyle/>
                    <a:p>
                      <a:r>
                        <a:rPr lang="fr-CA" sz="1000" dirty="0">
                          <a:latin typeface="Hero New" panose="02000500000000000000" pitchFamily="50" charset="0"/>
                        </a:rPr>
                        <a:t>Tâche éducative (TE)</a:t>
                      </a:r>
                    </a:p>
                  </a:txBody>
                  <a:tcPr anchor="ctr">
                    <a:solidFill>
                      <a:srgbClr val="007DA5"/>
                    </a:solidFill>
                  </a:tcPr>
                </a:tc>
                <a:tc>
                  <a:txBody>
                    <a:bodyPr/>
                    <a:lstStyle/>
                    <a:p>
                      <a:pPr algn="ctr"/>
                      <a:r>
                        <a:rPr lang="fr-CA" sz="1000" dirty="0">
                          <a:latin typeface="Hero New" panose="02000500000000000000" pitchFamily="50" charset="0"/>
                        </a:rPr>
                        <a:t>Nombre d’heures annuelles</a:t>
                      </a:r>
                    </a:p>
                  </a:txBody>
                  <a:tcPr anchor="ctr">
                    <a:solidFill>
                      <a:srgbClr val="007DA5"/>
                    </a:solidFill>
                  </a:tcPr>
                </a:tc>
                <a:tc>
                  <a:txBody>
                    <a:bodyPr/>
                    <a:lstStyle/>
                    <a:p>
                      <a:pPr algn="ctr"/>
                      <a:r>
                        <a:rPr lang="fr-CA" sz="1000" dirty="0">
                          <a:latin typeface="Hero New" panose="02000500000000000000" pitchFamily="50" charset="0"/>
                        </a:rPr>
                        <a:t>Temps récurrent fixé à l’horaire, s’il y a lieu</a:t>
                      </a:r>
                    </a:p>
                  </a:txBody>
                  <a:tcPr anchor="ctr">
                    <a:solidFill>
                      <a:srgbClr val="007DA5"/>
                    </a:solidFill>
                  </a:tcPr>
                </a:tc>
                <a:extLst>
                  <a:ext uri="{0D108BD9-81ED-4DB2-BD59-A6C34878D82A}">
                    <a16:rowId xmlns:a16="http://schemas.microsoft.com/office/drawing/2014/main" val="1567776477"/>
                  </a:ext>
                </a:extLst>
              </a:tr>
              <a:tr h="280283">
                <a:tc>
                  <a:txBody>
                    <a:bodyPr/>
                    <a:lstStyle/>
                    <a:p>
                      <a:pPr algn="l"/>
                      <a:r>
                        <a:rPr lang="fr-CA" sz="1000" dirty="0">
                          <a:latin typeface="Hero New" panose="02000500000000000000" pitchFamily="50" charset="0"/>
                        </a:rPr>
                        <a:t>Activité de formation et d’éveil</a:t>
                      </a:r>
                      <a:r>
                        <a:rPr lang="fr-CA" sz="1000" baseline="30000" dirty="0">
                          <a:latin typeface="Hero New" panose="02000500000000000000" pitchFamily="50" charset="0"/>
                        </a:rPr>
                        <a:t>1</a:t>
                      </a:r>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1584655815"/>
                  </a:ext>
                </a:extLst>
              </a:tr>
              <a:tr h="264971">
                <a:tc>
                  <a:txBody>
                    <a:bodyPr/>
                    <a:lstStyle/>
                    <a:p>
                      <a:pPr algn="l"/>
                      <a:r>
                        <a:rPr lang="fr-CA" sz="1000" dirty="0">
                          <a:latin typeface="Hero New" panose="02000500000000000000" pitchFamily="50" charset="0"/>
                        </a:rPr>
                        <a:t>Encadrement</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989498084"/>
                  </a:ext>
                </a:extLst>
              </a:tr>
              <a:tr h="264971">
                <a:tc>
                  <a:txBody>
                    <a:bodyPr/>
                    <a:lstStyle/>
                    <a:p>
                      <a:pPr algn="l"/>
                      <a:r>
                        <a:rPr lang="fr-CA" sz="1000" dirty="0">
                          <a:latin typeface="Hero New" panose="02000500000000000000" pitchFamily="50" charset="0"/>
                        </a:rPr>
                        <a:t>Surveillances collectives</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68152397"/>
                  </a:ext>
                </a:extLst>
              </a:tr>
              <a:tr h="264971">
                <a:tc>
                  <a:txBody>
                    <a:bodyPr/>
                    <a:lstStyle/>
                    <a:p>
                      <a:pPr algn="l"/>
                      <a:r>
                        <a:rPr lang="fr-CA" sz="1000" dirty="0">
                          <a:latin typeface="Hero New" panose="02000500000000000000" pitchFamily="50" charset="0"/>
                        </a:rPr>
                        <a:t>Récupération</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4013812954"/>
                  </a:ext>
                </a:extLst>
              </a:tr>
              <a:tr h="264971">
                <a:tc>
                  <a:txBody>
                    <a:bodyPr/>
                    <a:lstStyle/>
                    <a:p>
                      <a:pPr algn="l"/>
                      <a:r>
                        <a:rPr lang="fr-CA" sz="1000" dirty="0">
                          <a:latin typeface="Hero New" panose="02000500000000000000" pitchFamily="50" charset="0"/>
                        </a:rPr>
                        <a:t>Activités étudiantes</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CCECFF"/>
                    </a:solidFill>
                  </a:tcPr>
                </a:tc>
                <a:extLst>
                  <a:ext uri="{0D108BD9-81ED-4DB2-BD59-A6C34878D82A}">
                    <a16:rowId xmlns:a16="http://schemas.microsoft.com/office/drawing/2014/main" val="1175041745"/>
                  </a:ext>
                </a:extLst>
              </a:tr>
              <a:tr h="201623">
                <a:tc>
                  <a:txBody>
                    <a:bodyPr/>
                    <a:lstStyle/>
                    <a:p>
                      <a:pPr algn="l"/>
                      <a:r>
                        <a:rPr lang="fr-CA" sz="1000" b="1" dirty="0">
                          <a:solidFill>
                            <a:schemeClr val="bg1"/>
                          </a:solidFill>
                          <a:latin typeface="Hero New" panose="02000500000000000000" pitchFamily="50" charset="0"/>
                        </a:rPr>
                        <a:t>Total (23 heures x 36 semaines)</a:t>
                      </a:r>
                      <a:r>
                        <a:rPr lang="fr-CA" sz="1000" b="1" baseline="30000" dirty="0">
                          <a:solidFill>
                            <a:schemeClr val="bg1"/>
                          </a:solidFill>
                          <a:latin typeface="Hero New" panose="02000500000000000000" pitchFamily="50" charset="0"/>
                        </a:rPr>
                        <a:t>2</a:t>
                      </a:r>
                      <a:endParaRPr lang="fr-CA" sz="1000" b="1" dirty="0">
                        <a:solidFill>
                          <a:schemeClr val="bg1"/>
                        </a:solidFill>
                        <a:latin typeface="Hero New" panose="02000500000000000000" pitchFamily="50" charset="0"/>
                      </a:endParaRPr>
                    </a:p>
                  </a:txBody>
                  <a:tcPr anchor="ctr">
                    <a:solidFill>
                      <a:srgbClr val="007DA5"/>
                    </a:solidFill>
                  </a:tcPr>
                </a:tc>
                <a:tc>
                  <a:txBody>
                    <a:bodyPr/>
                    <a:lstStyle/>
                    <a:p>
                      <a:pPr algn="ctr"/>
                      <a:r>
                        <a:rPr lang="fr-CA" sz="1000" b="1" dirty="0">
                          <a:solidFill>
                            <a:schemeClr val="bg1"/>
                          </a:solidFill>
                          <a:latin typeface="Hero New" panose="02000500000000000000" pitchFamily="50" charset="0"/>
                        </a:rPr>
                        <a:t>828 heures</a:t>
                      </a:r>
                    </a:p>
                  </a:txBody>
                  <a:tcPr>
                    <a:lnR w="19050" cap="flat" cmpd="sng" algn="ctr">
                      <a:solidFill>
                        <a:schemeClr val="bg1"/>
                      </a:solidFill>
                      <a:prstDash val="solid"/>
                      <a:round/>
                      <a:headEnd type="none" w="med" len="med"/>
                      <a:tailEnd type="none" w="med" len="med"/>
                    </a:lnR>
                    <a:solidFill>
                      <a:srgbClr val="007DA5"/>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76655312"/>
                  </a:ext>
                </a:extLst>
              </a:tr>
            </a:tbl>
          </a:graphicData>
        </a:graphic>
      </p:graphicFrame>
      <p:graphicFrame>
        <p:nvGraphicFramePr>
          <p:cNvPr id="8" name="Tableau 8">
            <a:extLst>
              <a:ext uri="{FF2B5EF4-FFF2-40B4-BE49-F238E27FC236}">
                <a16:creationId xmlns:a16="http://schemas.microsoft.com/office/drawing/2014/main" id="{CE8894B4-6BB4-9D27-8CC6-536D8361CD2B}"/>
              </a:ext>
            </a:extLst>
          </p:cNvPr>
          <p:cNvGraphicFramePr>
            <a:graphicFrameLocks noGrp="1"/>
          </p:cNvGraphicFramePr>
          <p:nvPr>
            <p:extLst>
              <p:ext uri="{D42A27DB-BD31-4B8C-83A1-F6EECF244321}">
                <p14:modId xmlns:p14="http://schemas.microsoft.com/office/powerpoint/2010/main" val="208018260"/>
              </p:ext>
            </p:extLst>
          </p:nvPr>
        </p:nvGraphicFramePr>
        <p:xfrm>
          <a:off x="2032000" y="2762867"/>
          <a:ext cx="8128000" cy="3915087"/>
        </p:xfrm>
        <a:graphic>
          <a:graphicData uri="http://schemas.openxmlformats.org/drawingml/2006/table">
            <a:tbl>
              <a:tblPr firstRow="1" bandRow="1">
                <a:tableStyleId>{5C22544A-7EE6-4342-B048-85BDC9FD1C3A}</a:tableStyleId>
              </a:tblPr>
              <a:tblGrid>
                <a:gridCol w="944282">
                  <a:extLst>
                    <a:ext uri="{9D8B030D-6E8A-4147-A177-3AD203B41FA5}">
                      <a16:colId xmlns:a16="http://schemas.microsoft.com/office/drawing/2014/main" val="2617275622"/>
                    </a:ext>
                  </a:extLst>
                </a:gridCol>
                <a:gridCol w="4356847">
                  <a:extLst>
                    <a:ext uri="{9D8B030D-6E8A-4147-A177-3AD203B41FA5}">
                      <a16:colId xmlns:a16="http://schemas.microsoft.com/office/drawing/2014/main" val="3184045090"/>
                    </a:ext>
                  </a:extLst>
                </a:gridCol>
                <a:gridCol w="1335742">
                  <a:extLst>
                    <a:ext uri="{9D8B030D-6E8A-4147-A177-3AD203B41FA5}">
                      <a16:colId xmlns:a16="http://schemas.microsoft.com/office/drawing/2014/main" val="652309912"/>
                    </a:ext>
                  </a:extLst>
                </a:gridCol>
                <a:gridCol w="1491129">
                  <a:extLst>
                    <a:ext uri="{9D8B030D-6E8A-4147-A177-3AD203B41FA5}">
                      <a16:colId xmlns:a16="http://schemas.microsoft.com/office/drawing/2014/main" val="327067236"/>
                    </a:ext>
                  </a:extLst>
                </a:gridCol>
              </a:tblGrid>
              <a:tr h="370840">
                <a:tc gridSpan="2">
                  <a:txBody>
                    <a:bodyPr/>
                    <a:lstStyle/>
                    <a:p>
                      <a:pPr algn="l"/>
                      <a:r>
                        <a:rPr lang="fr-CA" sz="1000" dirty="0">
                          <a:latin typeface="Hero New" panose="02000500000000000000" pitchFamily="50" charset="0"/>
                        </a:rPr>
                        <a:t>Autres tâches professionnelles (ATP)</a:t>
                      </a:r>
                      <a:r>
                        <a:rPr lang="fr-CA" sz="1000" baseline="30000" dirty="0">
                          <a:latin typeface="Hero New" panose="02000500000000000000" pitchFamily="50" charset="0"/>
                        </a:rPr>
                        <a:t>3</a:t>
                      </a:r>
                      <a:endParaRPr lang="fr-CA" sz="1000" dirty="0">
                        <a:latin typeface="Hero New" panose="02000500000000000000" pitchFamily="50" charset="0"/>
                      </a:endParaRPr>
                    </a:p>
                  </a:txBody>
                  <a:tcPr anchor="ctr">
                    <a:solidFill>
                      <a:srgbClr val="007DA5"/>
                    </a:solidFill>
                  </a:tcPr>
                </a:tc>
                <a:tc hMerge="1">
                  <a:txBody>
                    <a:bodyPr/>
                    <a:lstStyle/>
                    <a:p>
                      <a:endParaRPr lang="fr-CA"/>
                    </a:p>
                  </a:txBody>
                  <a:tcPr/>
                </a:tc>
                <a:tc>
                  <a:txBody>
                    <a:bodyPr/>
                    <a:lstStyle/>
                    <a:p>
                      <a:pPr algn="ctr"/>
                      <a:r>
                        <a:rPr lang="fr-CA" sz="1000" dirty="0">
                          <a:latin typeface="Hero New" panose="02000500000000000000" pitchFamily="50" charset="0"/>
                        </a:rPr>
                        <a:t>Nombre d’heures annuelles</a:t>
                      </a:r>
                    </a:p>
                  </a:txBody>
                  <a:tcPr anchor="ctr">
                    <a:solidFill>
                      <a:srgbClr val="007DA5"/>
                    </a:solidFill>
                  </a:tcPr>
                </a:tc>
                <a:tc>
                  <a:txBody>
                    <a:bodyPr/>
                    <a:lstStyle/>
                    <a:p>
                      <a:pPr algn="ctr"/>
                      <a:r>
                        <a:rPr lang="fr-CA" sz="1000" dirty="0">
                          <a:latin typeface="Hero New" panose="02000500000000000000" pitchFamily="50" charset="0"/>
                        </a:rPr>
                        <a:t>Temps récurrent fixé à l’horaire, s’il y a lieu</a:t>
                      </a:r>
                    </a:p>
                  </a:txBody>
                  <a:tcPr anchor="ctr">
                    <a:solidFill>
                      <a:srgbClr val="007DA5"/>
                    </a:solidFill>
                  </a:tcPr>
                </a:tc>
                <a:extLst>
                  <a:ext uri="{0D108BD9-81ED-4DB2-BD59-A6C34878D82A}">
                    <a16:rowId xmlns:a16="http://schemas.microsoft.com/office/drawing/2014/main" val="501816405"/>
                  </a:ext>
                </a:extLst>
              </a:tr>
              <a:tr h="262866">
                <a:tc gridSpan="2">
                  <a:txBody>
                    <a:bodyPr/>
                    <a:lstStyle/>
                    <a:p>
                      <a:r>
                        <a:rPr lang="fr-CA" sz="1000" dirty="0">
                          <a:latin typeface="Hero New" panose="02000500000000000000" pitchFamily="50" charset="0"/>
                        </a:rPr>
                        <a:t>Accueil et déplacement</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a:latin typeface="Hero New" panose="02000500000000000000" pitchFamily="50" charset="0"/>
                      </a:endParaRPr>
                    </a:p>
                  </a:txBody>
                  <a:tcPr>
                    <a:solidFill>
                      <a:srgbClr val="CCECFF"/>
                    </a:solidFill>
                  </a:tcPr>
                </a:tc>
                <a:extLst>
                  <a:ext uri="{0D108BD9-81ED-4DB2-BD59-A6C34878D82A}">
                    <a16:rowId xmlns:a16="http://schemas.microsoft.com/office/drawing/2014/main" val="1767851299"/>
                  </a:ext>
                </a:extLst>
              </a:tr>
              <a:tr h="163027">
                <a:tc gridSpan="2">
                  <a:txBody>
                    <a:bodyPr/>
                    <a:lstStyle/>
                    <a:p>
                      <a:r>
                        <a:rPr lang="fr-CA" sz="1000" dirty="0">
                          <a:latin typeface="Hero New" panose="02000500000000000000" pitchFamily="50" charset="0"/>
                        </a:rPr>
                        <a:t>Rencontres (niveau, concertation, etc.)</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a:latin typeface="Hero New" panose="02000500000000000000" pitchFamily="50" charset="0"/>
                      </a:endParaRPr>
                    </a:p>
                  </a:txBody>
                  <a:tcPr>
                    <a:solidFill>
                      <a:srgbClr val="CCECFF"/>
                    </a:solidFill>
                  </a:tcPr>
                </a:tc>
                <a:extLst>
                  <a:ext uri="{0D108BD9-81ED-4DB2-BD59-A6C34878D82A}">
                    <a16:rowId xmlns:a16="http://schemas.microsoft.com/office/drawing/2014/main" val="3040928773"/>
                  </a:ext>
                </a:extLst>
              </a:tr>
              <a:tr h="268941">
                <a:tc gridSpan="2">
                  <a:txBody>
                    <a:bodyPr/>
                    <a:lstStyle/>
                    <a:p>
                      <a:r>
                        <a:rPr lang="fr-CA" sz="1000" dirty="0">
                          <a:latin typeface="Hero New" panose="02000500000000000000" pitchFamily="50" charset="0"/>
                        </a:rPr>
                        <a:t>Échanges, communications, plans d’intervention, suivis, imprévus, etc.)</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2957453886"/>
                  </a:ext>
                </a:extLst>
              </a:tr>
              <a:tr h="154192">
                <a:tc rowSpan="3">
                  <a:txBody>
                    <a:bodyPr/>
                    <a:lstStyle/>
                    <a:p>
                      <a:r>
                        <a:rPr lang="fr-CA" sz="1000" dirty="0">
                          <a:latin typeface="Hero New" panose="02000500000000000000" pitchFamily="50" charset="0"/>
                        </a:rPr>
                        <a:t>Comités</a:t>
                      </a:r>
                    </a:p>
                  </a:txBody>
                  <a:tcPr anchor="ctr">
                    <a:solidFill>
                      <a:srgbClr val="CCECFF"/>
                    </a:solidFill>
                  </a:tcPr>
                </a:tc>
                <a:tc>
                  <a:txBody>
                    <a:bodyPr/>
                    <a:lstStyle/>
                    <a:p>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a:latin typeface="Hero New" panose="02000500000000000000" pitchFamily="50" charset="0"/>
                      </a:endParaRPr>
                    </a:p>
                  </a:txBody>
                  <a:tcPr>
                    <a:solidFill>
                      <a:srgbClr val="CCECFF"/>
                    </a:solidFill>
                  </a:tcPr>
                </a:tc>
                <a:extLst>
                  <a:ext uri="{0D108BD9-81ED-4DB2-BD59-A6C34878D82A}">
                    <a16:rowId xmlns:a16="http://schemas.microsoft.com/office/drawing/2014/main" val="536925071"/>
                  </a:ext>
                </a:extLst>
              </a:tr>
              <a:tr h="0">
                <a:tc vMerge="1">
                  <a:txBody>
                    <a:bodyPr/>
                    <a:lstStyle/>
                    <a:p>
                      <a:endParaRPr lang="fr-CA" sz="1200" dirty="0"/>
                    </a:p>
                  </a:txBody>
                  <a:tcPr/>
                </a:tc>
                <a:tc>
                  <a:txBody>
                    <a:bodyPr/>
                    <a:lstStyle/>
                    <a:p>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1232884018"/>
                  </a:ext>
                </a:extLst>
              </a:tr>
              <a:tr h="0">
                <a:tc vMerge="1">
                  <a:txBody>
                    <a:bodyPr/>
                    <a:lstStyle/>
                    <a:p>
                      <a:endParaRPr lang="fr-CA" sz="1200" dirty="0"/>
                    </a:p>
                  </a:txBody>
                  <a:tcPr/>
                </a:tc>
                <a:tc>
                  <a:txBody>
                    <a:bodyPr/>
                    <a:lstStyle/>
                    <a:p>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1929960297"/>
                  </a:ext>
                </a:extLst>
              </a:tr>
              <a:tr h="215780">
                <a:tc gridSpan="2">
                  <a:txBody>
                    <a:bodyPr/>
                    <a:lstStyle/>
                    <a:p>
                      <a:r>
                        <a:rPr lang="fr-CA" sz="1000" dirty="0">
                          <a:latin typeface="Hero New" panose="02000500000000000000" pitchFamily="50" charset="0"/>
                        </a:rPr>
                        <a:t>Insertion professionnelle – Annexe 57</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88682280"/>
                  </a:ext>
                </a:extLst>
              </a:tr>
              <a:tr h="213184">
                <a:tc gridSpan="2">
                  <a:txBody>
                    <a:bodyPr/>
                    <a:lstStyle/>
                    <a:p>
                      <a:r>
                        <a:rPr lang="fr-CA" sz="1000" dirty="0">
                          <a:latin typeface="Hero New" panose="02000500000000000000" pitchFamily="50" charset="0"/>
                        </a:rPr>
                        <a:t>Activités étudiantes</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4137872667"/>
                  </a:ext>
                </a:extLst>
              </a:tr>
              <a:tr h="210093">
                <a:tc gridSpan="2">
                  <a:txBody>
                    <a:bodyPr/>
                    <a:lstStyle/>
                    <a:p>
                      <a:r>
                        <a:rPr lang="fr-CA" sz="1000" dirty="0">
                          <a:latin typeface="Hero New" panose="02000500000000000000" pitchFamily="50" charset="0"/>
                        </a:rPr>
                        <a:t>Autres activités professionnelles (mandats, projets, etc.)</a:t>
                      </a:r>
                    </a:p>
                  </a:txBody>
                  <a:tcPr anchor="ctr">
                    <a:solidFill>
                      <a:srgbClr val="CCECFF"/>
                    </a:solidFill>
                  </a:tcPr>
                </a:tc>
                <a:tc hMerge="1">
                  <a:txBody>
                    <a:bodyPr/>
                    <a:lstStyle/>
                    <a:p>
                      <a:endParaRPr lang="fr-CA" sz="1200"/>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1464004197"/>
                  </a:ext>
                </a:extLst>
              </a:tr>
              <a:tr h="205456">
                <a:tc gridSpan="2">
                  <a:txBody>
                    <a:bodyPr/>
                    <a:lstStyle/>
                    <a:p>
                      <a:r>
                        <a:rPr lang="fr-CA" sz="1000" b="1" dirty="0">
                          <a:latin typeface="Hero New" panose="02000500000000000000" pitchFamily="50" charset="0"/>
                        </a:rPr>
                        <a:t>Sous-total</a:t>
                      </a:r>
                    </a:p>
                  </a:txBody>
                  <a:tcPr anchor="ctr">
                    <a:solidFill>
                      <a:schemeClr val="bg1">
                        <a:lumMod val="75000"/>
                      </a:schemeClr>
                    </a:solidFill>
                  </a:tcPr>
                </a:tc>
                <a:tc hMerge="1">
                  <a:txBody>
                    <a:bodyPr/>
                    <a:lstStyle/>
                    <a:p>
                      <a:endParaRPr lang="fr-CA" sz="1200"/>
                    </a:p>
                  </a:txBody>
                  <a:tcPr/>
                </a:tc>
                <a:tc>
                  <a:txBody>
                    <a:bodyPr/>
                    <a:lstStyle/>
                    <a:p>
                      <a:endParaRPr lang="fr-CA" sz="1000">
                        <a:latin typeface="Hero New" panose="02000500000000000000" pitchFamily="50" charset="0"/>
                      </a:endParaRPr>
                    </a:p>
                  </a:txBody>
                  <a:tcPr>
                    <a:solidFill>
                      <a:schemeClr val="bg1">
                        <a:lumMod val="75000"/>
                      </a:schemeClr>
                    </a:solidFill>
                  </a:tcPr>
                </a:tc>
                <a:tc>
                  <a:txBody>
                    <a:bodyPr/>
                    <a:lstStyle/>
                    <a:p>
                      <a:endParaRPr lang="fr-CA" sz="1000" dirty="0">
                        <a:latin typeface="Hero New" panose="02000500000000000000" pitchFamily="50" charset="0"/>
                      </a:endParaRPr>
                    </a:p>
                  </a:txBody>
                  <a:tcPr>
                    <a:solidFill>
                      <a:schemeClr val="bg1">
                        <a:lumMod val="75000"/>
                      </a:schemeClr>
                    </a:solidFill>
                  </a:tcPr>
                </a:tc>
                <a:extLst>
                  <a:ext uri="{0D108BD9-81ED-4DB2-BD59-A6C34878D82A}">
                    <a16:rowId xmlns:a16="http://schemas.microsoft.com/office/drawing/2014/main" val="102923814"/>
                  </a:ext>
                </a:extLst>
              </a:tr>
              <a:tr h="142687">
                <a:tc gridSpan="2">
                  <a:txBody>
                    <a:bodyPr/>
                    <a:lstStyle/>
                    <a:p>
                      <a:r>
                        <a:rPr lang="fr-CA" sz="1000" dirty="0">
                          <a:latin typeface="Hero New" panose="02000500000000000000" pitchFamily="50" charset="0"/>
                        </a:rPr>
                        <a:t>Journées pédagogiques (Nbre heures x Nbre journées)</a:t>
                      </a:r>
                    </a:p>
                  </a:txBody>
                  <a:tcPr anchor="ctr">
                    <a:solidFill>
                      <a:srgbClr val="CCECFF"/>
                    </a:solidFill>
                  </a:tcPr>
                </a:tc>
                <a:tc hMerge="1">
                  <a:txBody>
                    <a:bodyPr/>
                    <a:lstStyle/>
                    <a:p>
                      <a:endParaRPr lang="fr-CA" sz="1200"/>
                    </a:p>
                  </a:txBody>
                  <a:tcPr/>
                </a:tc>
                <a:tc>
                  <a:txBody>
                    <a:bodyPr/>
                    <a:lstStyle/>
                    <a:p>
                      <a:pPr algn="ctr"/>
                      <a:r>
                        <a:rPr lang="fr-CA" sz="1000" dirty="0">
                          <a:latin typeface="Hero New" panose="02000500000000000000" pitchFamily="50" charset="0"/>
                        </a:rPr>
                        <a:t>108 h</a:t>
                      </a:r>
                    </a:p>
                  </a:txBody>
                  <a:tcPr>
                    <a:solidFill>
                      <a:srgbClr val="CCECFF"/>
                    </a:solidFill>
                  </a:tcPr>
                </a:tc>
                <a:tc>
                  <a:txBody>
                    <a:bodyPr/>
                    <a:lstStyle/>
                    <a:p>
                      <a:endParaRPr lang="fr-CA" sz="1000" dirty="0">
                        <a:latin typeface="Hero New" panose="02000500000000000000" pitchFamily="50" charset="0"/>
                      </a:endParaRPr>
                    </a:p>
                  </a:txBody>
                  <a:tcPr>
                    <a:lnTlToBr w="19050" cap="flat" cmpd="sng" algn="ctr">
                      <a:solidFill>
                        <a:schemeClr val="bg1"/>
                      </a:solidFill>
                      <a:prstDash val="solid"/>
                      <a:round/>
                      <a:headEnd type="none" w="med" len="med"/>
                      <a:tailEnd type="none" w="med" len="med"/>
                    </a:lnTlToBr>
                    <a:lnBlToTr w="19050" cap="flat" cmpd="sng" algn="ctr">
                      <a:solidFill>
                        <a:schemeClr val="bg1"/>
                      </a:solidFill>
                      <a:prstDash val="solid"/>
                      <a:round/>
                      <a:headEnd type="none" w="med" len="med"/>
                      <a:tailEnd type="none" w="med" len="med"/>
                    </a:lnBlToTr>
                    <a:solidFill>
                      <a:schemeClr val="bg1">
                        <a:lumMod val="75000"/>
                      </a:schemeClr>
                    </a:solidFill>
                  </a:tcPr>
                </a:tc>
                <a:extLst>
                  <a:ext uri="{0D108BD9-81ED-4DB2-BD59-A6C34878D82A}">
                    <a16:rowId xmlns:a16="http://schemas.microsoft.com/office/drawing/2014/main" val="372404577"/>
                  </a:ext>
                </a:extLst>
              </a:tr>
              <a:tr h="0">
                <a:tc gridSpan="2">
                  <a:txBody>
                    <a:bodyPr/>
                    <a:lstStyle/>
                    <a:p>
                      <a:r>
                        <a:rPr lang="fr-CA" sz="1000" dirty="0">
                          <a:latin typeface="Hero New" panose="02000500000000000000" pitchFamily="50" charset="0"/>
                        </a:rPr>
                        <a:t>Travail déterminé par l’enseignante ou l’enseignant</a:t>
                      </a:r>
                    </a:p>
                    <a:p>
                      <a:r>
                        <a:rPr lang="fr-CA" sz="1000" dirty="0">
                          <a:latin typeface="Hero New" panose="02000500000000000000" pitchFamily="50" charset="0"/>
                        </a:rPr>
                        <a:t>(5 heures x 40 heures)</a:t>
                      </a:r>
                      <a:r>
                        <a:rPr lang="fr-CA" sz="1000" baseline="30000" dirty="0">
                          <a:latin typeface="Hero New" panose="02000500000000000000" pitchFamily="50" charset="0"/>
                        </a:rPr>
                        <a:t>4</a:t>
                      </a:r>
                      <a:endParaRPr lang="fr-CA" sz="1000" dirty="0">
                        <a:latin typeface="Hero New" panose="02000500000000000000" pitchFamily="50" charset="0"/>
                      </a:endParaRPr>
                    </a:p>
                  </a:txBody>
                  <a:tcPr anchor="ctr">
                    <a:solidFill>
                      <a:srgbClr val="CCECFF"/>
                    </a:solidFill>
                  </a:tcPr>
                </a:tc>
                <a:tc hMerge="1">
                  <a:txBody>
                    <a:bodyPr/>
                    <a:lstStyle/>
                    <a:p>
                      <a:endParaRPr lang="fr-CA" sz="1200"/>
                    </a:p>
                  </a:txBody>
                  <a:tcPr/>
                </a:tc>
                <a:tc>
                  <a:txBody>
                    <a:bodyPr/>
                    <a:lstStyle/>
                    <a:p>
                      <a:pPr algn="ctr"/>
                      <a:r>
                        <a:rPr lang="fr-CA" sz="1000" dirty="0">
                          <a:latin typeface="Hero New" panose="02000500000000000000" pitchFamily="50" charset="0"/>
                        </a:rPr>
                        <a:t>200 h</a:t>
                      </a:r>
                    </a:p>
                  </a:txBody>
                  <a:tcPr anchor="ctr">
                    <a:lnB w="19050" cap="flat" cmpd="sng" algn="ctr">
                      <a:solidFill>
                        <a:schemeClr val="bg1"/>
                      </a:solidFill>
                      <a:prstDash val="solid"/>
                      <a:round/>
                      <a:headEnd type="none" w="med" len="med"/>
                      <a:tailEnd type="none" w="med" len="med"/>
                    </a:lnB>
                    <a:solidFill>
                      <a:srgbClr val="CCECFF"/>
                    </a:solidFill>
                  </a:tcPr>
                </a:tc>
                <a:tc>
                  <a:txBody>
                    <a:bodyPr/>
                    <a:lstStyle/>
                    <a:p>
                      <a:endParaRPr lang="fr-CA" sz="1000" dirty="0">
                        <a:latin typeface="Hero New" panose="02000500000000000000" pitchFamily="50" charset="0"/>
                      </a:endParaRPr>
                    </a:p>
                  </a:txBody>
                  <a:tcPr>
                    <a:lnB w="19050" cap="flat" cmpd="sng" algn="ctr">
                      <a:solidFill>
                        <a:schemeClr val="bg1"/>
                      </a:solidFill>
                      <a:prstDash val="solid"/>
                      <a:round/>
                      <a:headEnd type="none" w="med" len="med"/>
                      <a:tailEnd type="none" w="med" len="med"/>
                    </a:lnB>
                    <a:lnTlToBr w="19050" cap="flat" cmpd="sng" algn="ctr">
                      <a:solidFill>
                        <a:schemeClr val="bg1"/>
                      </a:solidFill>
                      <a:prstDash val="solid"/>
                      <a:round/>
                      <a:headEnd type="none" w="med" len="med"/>
                      <a:tailEnd type="none" w="med" len="med"/>
                    </a:lnTlToBr>
                    <a:lnBlToTr w="19050" cap="flat" cmpd="sng" algn="ctr">
                      <a:solidFill>
                        <a:schemeClr val="bg1"/>
                      </a:solidFill>
                      <a:prstDash val="solid"/>
                      <a:round/>
                      <a:headEnd type="none" w="med" len="med"/>
                      <a:tailEnd type="none" w="med" len="med"/>
                    </a:lnBlToTr>
                    <a:solidFill>
                      <a:schemeClr val="bg1">
                        <a:lumMod val="75000"/>
                      </a:schemeClr>
                    </a:solidFill>
                  </a:tcPr>
                </a:tc>
                <a:extLst>
                  <a:ext uri="{0D108BD9-81ED-4DB2-BD59-A6C34878D82A}">
                    <a16:rowId xmlns:a16="http://schemas.microsoft.com/office/drawing/2014/main" val="603341801"/>
                  </a:ext>
                </a:extLst>
              </a:tr>
              <a:tr h="165084">
                <a:tc gridSpan="2">
                  <a:txBody>
                    <a:bodyPr/>
                    <a:lstStyle/>
                    <a:p>
                      <a:pPr algn="l"/>
                      <a:r>
                        <a:rPr lang="fr-CA" sz="1000" b="1" dirty="0">
                          <a:solidFill>
                            <a:schemeClr val="bg1"/>
                          </a:solidFill>
                          <a:latin typeface="Hero New" panose="02000500000000000000" pitchFamily="50" charset="0"/>
                        </a:rPr>
                        <a:t>Total </a:t>
                      </a:r>
                    </a:p>
                  </a:txBody>
                  <a:tcPr anchor="ctr">
                    <a:solidFill>
                      <a:srgbClr val="007DA5"/>
                    </a:solidFill>
                  </a:tcPr>
                </a:tc>
                <a:tc hMerge="1">
                  <a:txBody>
                    <a:bodyPr/>
                    <a:lstStyle/>
                    <a:p>
                      <a:endParaRPr lang="fr-CA" sz="1200"/>
                    </a:p>
                  </a:txBody>
                  <a:tcPr/>
                </a:tc>
                <a:tc>
                  <a:txBody>
                    <a:bodyPr/>
                    <a:lstStyle/>
                    <a:p>
                      <a:pPr algn="ctr"/>
                      <a:r>
                        <a:rPr lang="fr-CA" sz="1000" b="1" dirty="0">
                          <a:solidFill>
                            <a:schemeClr val="bg1"/>
                          </a:solidFill>
                          <a:latin typeface="Hero New" panose="02000500000000000000" pitchFamily="50" charset="0"/>
                        </a:rPr>
                        <a:t>452 heures</a:t>
                      </a: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solidFill>
                      <a:srgbClr val="007DA5"/>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lnR w="12700" cmpd="sng">
                      <a:noFill/>
                    </a:lnR>
                    <a:lnT w="19050" cap="flat" cmpd="sng" algn="ctr">
                      <a:solidFill>
                        <a:schemeClr val="bg1"/>
                      </a:solidFill>
                      <a:prstDash val="solid"/>
                      <a:round/>
                      <a:headEnd type="none" w="med" len="med"/>
                      <a:tailEnd type="none" w="med" len="med"/>
                    </a:lnT>
                    <a:lnB w="12700" cmpd="sng">
                      <a:noFill/>
                    </a:lnB>
                    <a:lnTlToBr w="19050" cap="flat" cmpd="sng" algn="ctr">
                      <a:noFill/>
                      <a:prstDash val="solid"/>
                      <a:round/>
                      <a:headEnd type="none" w="med" len="med"/>
                      <a:tailEnd type="none" w="med" len="med"/>
                    </a:lnTlToBr>
                    <a:lnBlToTr w="19050" cap="flat" cmpd="sng" algn="ctr">
                      <a:noFill/>
                      <a:prstDash val="solid"/>
                      <a:round/>
                      <a:headEnd type="none" w="med" len="med"/>
                      <a:tailEnd type="none" w="med" len="med"/>
                    </a:lnBlToTr>
                    <a:noFill/>
                  </a:tcPr>
                </a:tc>
                <a:extLst>
                  <a:ext uri="{0D108BD9-81ED-4DB2-BD59-A6C34878D82A}">
                    <a16:rowId xmlns:a16="http://schemas.microsoft.com/office/drawing/2014/main" val="643911388"/>
                  </a:ext>
                </a:extLst>
              </a:tr>
            </a:tbl>
          </a:graphicData>
        </a:graphic>
      </p:graphicFrame>
    </p:spTree>
    <p:extLst>
      <p:ext uri="{BB962C8B-B14F-4D97-AF65-F5344CB8AC3E}">
        <p14:creationId xmlns:p14="http://schemas.microsoft.com/office/powerpoint/2010/main" val="27087755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7CDF73E-127C-2403-124D-E6432309256B}"/>
              </a:ext>
            </a:extLst>
          </p:cNvPr>
          <p:cNvSpPr txBox="1"/>
          <p:nvPr/>
        </p:nvSpPr>
        <p:spPr>
          <a:xfrm>
            <a:off x="1045779" y="557047"/>
            <a:ext cx="10100442" cy="6001643"/>
          </a:xfrm>
          <a:prstGeom prst="rect">
            <a:avLst/>
          </a:prstGeom>
          <a:noFill/>
        </p:spPr>
        <p:txBody>
          <a:bodyPr wrap="square" rtlCol="0">
            <a:spAutoFit/>
          </a:bodyPr>
          <a:lstStyle/>
          <a:p>
            <a:pPr marL="536575" indent="-536575" algn="just">
              <a:buAutoNum type="arabicPlain"/>
            </a:pPr>
            <a:r>
              <a:rPr lang="fr-CA" sz="2400" dirty="0">
                <a:latin typeface="Hero New Light" panose="02000400000000000000" pitchFamily="50" charset="0"/>
              </a:rPr>
              <a:t>Dans certains cas, du temps peut-être reconnu pour l’insertion professionnelle (annexe 57).</a:t>
            </a:r>
          </a:p>
          <a:p>
            <a:pPr marL="536575" indent="-536575" algn="just">
              <a:buAutoNum type="arabicPlain"/>
            </a:pPr>
            <a:endParaRPr lang="fr-CA" sz="2400" dirty="0">
              <a:latin typeface="Hero New Light" panose="02000400000000000000" pitchFamily="50" charset="0"/>
            </a:endParaRPr>
          </a:p>
          <a:p>
            <a:pPr marL="536575" indent="-536575" algn="just">
              <a:buAutoNum type="arabicPlain" startAt="2"/>
            </a:pPr>
            <a:r>
              <a:rPr lang="fr-CA" sz="2400" dirty="0">
                <a:latin typeface="Hero New Light" panose="02000400000000000000" pitchFamily="50" charset="0"/>
              </a:rPr>
              <a:t>Ce nombre de jours/semaines peut varier en fonction du nombre de jours de classe au calendrier scolaire.</a:t>
            </a:r>
          </a:p>
          <a:p>
            <a:pPr marL="536575" indent="-536575" algn="just">
              <a:buAutoNum type="arabicPlain" startAt="2"/>
            </a:pPr>
            <a:endParaRPr lang="fr-CA" sz="2400" dirty="0">
              <a:latin typeface="Hero New Light" panose="02000400000000000000" pitchFamily="50" charset="0"/>
            </a:endParaRPr>
          </a:p>
          <a:p>
            <a:pPr marL="536575" lvl="1" indent="-536575" algn="just">
              <a:buAutoNum type="arabicPlain" startAt="3"/>
            </a:pPr>
            <a:r>
              <a:rPr lang="fr-CA" sz="2400" dirty="0">
                <a:latin typeface="Hero New Light" panose="02000400000000000000" pitchFamily="50" charset="0"/>
              </a:rPr>
              <a:t>Dans le respect des dispositions locales, le cas échéant, ce temps doit être converti sur une base annuelle.</a:t>
            </a:r>
          </a:p>
          <a:p>
            <a:pPr marL="536575" indent="-536575" algn="just">
              <a:buAutoNum type="arabicPlain" startAt="3"/>
            </a:pPr>
            <a:endParaRPr lang="fr-CA" sz="2400" dirty="0">
              <a:latin typeface="Hero New Light" panose="02000400000000000000" pitchFamily="50" charset="0"/>
            </a:endParaRPr>
          </a:p>
          <a:p>
            <a:pPr marL="536575" indent="-536575" algn="just"/>
            <a:r>
              <a:rPr lang="fr-CA" sz="2400" dirty="0">
                <a:latin typeface="Hero New Light" panose="02000400000000000000" pitchFamily="50" charset="0"/>
              </a:rPr>
              <a:t>4 	Le travail à accomplir est celui visé à la fonction générale (clause 8-2.01). Parmi ces heures, 80 heures annuellement sont effectuées au lieu déterminé par l’enseignante ou l’enseignant et peuvent être accomplies en dehors de l’amplitude. De plus, le temps requis pour les 10 rencontres collectives et pour les 3 premières réunions avec les parents est compris 	dans ces 200 heures.</a:t>
            </a:r>
          </a:p>
        </p:txBody>
      </p:sp>
    </p:spTree>
    <p:extLst>
      <p:ext uri="{BB962C8B-B14F-4D97-AF65-F5344CB8AC3E}">
        <p14:creationId xmlns:p14="http://schemas.microsoft.com/office/powerpoint/2010/main" val="3999391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E36CA-F0D4-635C-143D-35FD1CF2C98A}"/>
              </a:ext>
            </a:extLst>
          </p:cNvPr>
          <p:cNvSpPr>
            <a:spLocks noGrp="1"/>
          </p:cNvSpPr>
          <p:nvPr>
            <p:ph type="title"/>
          </p:nvPr>
        </p:nvSpPr>
        <p:spPr>
          <a:xfrm>
            <a:off x="376518" y="0"/>
            <a:ext cx="10972800" cy="356615"/>
          </a:xfrm>
        </p:spPr>
        <p:txBody>
          <a:bodyPr>
            <a:normAutofit fontScale="90000"/>
          </a:bodyPr>
          <a:lstStyle/>
          <a:p>
            <a:r>
              <a:rPr lang="fr-CA" sz="2000" dirty="0">
                <a:latin typeface="Hero New ExtraBold" panose="02000900000000000000" pitchFamily="50" charset="0"/>
              </a:rPr>
              <a:t>Annexe 2 – Exemple tâche au primaire</a:t>
            </a:r>
          </a:p>
        </p:txBody>
      </p:sp>
      <p:graphicFrame>
        <p:nvGraphicFramePr>
          <p:cNvPr id="3" name="Tableau 3">
            <a:extLst>
              <a:ext uri="{FF2B5EF4-FFF2-40B4-BE49-F238E27FC236}">
                <a16:creationId xmlns:a16="http://schemas.microsoft.com/office/drawing/2014/main" id="{64600DE6-105E-E7D2-291C-0503A043B9A1}"/>
              </a:ext>
            </a:extLst>
          </p:cNvPr>
          <p:cNvGraphicFramePr>
            <a:graphicFrameLocks noGrp="1"/>
          </p:cNvGraphicFramePr>
          <p:nvPr>
            <p:extLst>
              <p:ext uri="{D42A27DB-BD31-4B8C-83A1-F6EECF244321}">
                <p14:modId xmlns:p14="http://schemas.microsoft.com/office/powerpoint/2010/main" val="3684207946"/>
              </p:ext>
            </p:extLst>
          </p:nvPr>
        </p:nvGraphicFramePr>
        <p:xfrm>
          <a:off x="2032000" y="356615"/>
          <a:ext cx="8128000" cy="2132647"/>
        </p:xfrm>
        <a:graphic>
          <a:graphicData uri="http://schemas.openxmlformats.org/drawingml/2006/table">
            <a:tbl>
              <a:tblPr firstRow="1" bandRow="1">
                <a:tableStyleId>{5C22544A-7EE6-4342-B048-85BDC9FD1C3A}</a:tableStyleId>
              </a:tblPr>
              <a:tblGrid>
                <a:gridCol w="5297234">
                  <a:extLst>
                    <a:ext uri="{9D8B030D-6E8A-4147-A177-3AD203B41FA5}">
                      <a16:colId xmlns:a16="http://schemas.microsoft.com/office/drawing/2014/main" val="2179442493"/>
                    </a:ext>
                  </a:extLst>
                </a:gridCol>
                <a:gridCol w="1352676">
                  <a:extLst>
                    <a:ext uri="{9D8B030D-6E8A-4147-A177-3AD203B41FA5}">
                      <a16:colId xmlns:a16="http://schemas.microsoft.com/office/drawing/2014/main" val="1071340724"/>
                    </a:ext>
                  </a:extLst>
                </a:gridCol>
                <a:gridCol w="1478090">
                  <a:extLst>
                    <a:ext uri="{9D8B030D-6E8A-4147-A177-3AD203B41FA5}">
                      <a16:colId xmlns:a16="http://schemas.microsoft.com/office/drawing/2014/main" val="1945897820"/>
                    </a:ext>
                  </a:extLst>
                </a:gridCol>
              </a:tblGrid>
              <a:tr h="515744">
                <a:tc>
                  <a:txBody>
                    <a:bodyPr/>
                    <a:lstStyle/>
                    <a:p>
                      <a:r>
                        <a:rPr lang="fr-CA" sz="1000" dirty="0">
                          <a:latin typeface="Hero New" panose="02000500000000000000" pitchFamily="50" charset="0"/>
                        </a:rPr>
                        <a:t>Tâche éducative (TE)</a:t>
                      </a:r>
                    </a:p>
                  </a:txBody>
                  <a:tcPr anchor="ctr">
                    <a:solidFill>
                      <a:srgbClr val="007DA5"/>
                    </a:solidFill>
                  </a:tcPr>
                </a:tc>
                <a:tc>
                  <a:txBody>
                    <a:bodyPr/>
                    <a:lstStyle/>
                    <a:p>
                      <a:pPr algn="ctr"/>
                      <a:r>
                        <a:rPr lang="fr-CA" sz="1000" dirty="0">
                          <a:latin typeface="Hero New" panose="02000500000000000000" pitchFamily="50" charset="0"/>
                        </a:rPr>
                        <a:t>Nombre d’heures annuelles</a:t>
                      </a:r>
                    </a:p>
                  </a:txBody>
                  <a:tcPr anchor="ctr">
                    <a:solidFill>
                      <a:srgbClr val="007DA5"/>
                    </a:solidFill>
                  </a:tcPr>
                </a:tc>
                <a:tc>
                  <a:txBody>
                    <a:bodyPr/>
                    <a:lstStyle/>
                    <a:p>
                      <a:pPr algn="ctr"/>
                      <a:r>
                        <a:rPr lang="fr-CA" sz="1000" dirty="0">
                          <a:latin typeface="Hero New" panose="02000500000000000000" pitchFamily="50" charset="0"/>
                        </a:rPr>
                        <a:t>Temps récurrent fixé à l’horaire, s’il y a lieu</a:t>
                      </a:r>
                    </a:p>
                  </a:txBody>
                  <a:tcPr anchor="ctr">
                    <a:solidFill>
                      <a:srgbClr val="007DA5"/>
                    </a:solidFill>
                  </a:tcPr>
                </a:tc>
                <a:extLst>
                  <a:ext uri="{0D108BD9-81ED-4DB2-BD59-A6C34878D82A}">
                    <a16:rowId xmlns:a16="http://schemas.microsoft.com/office/drawing/2014/main" val="1567776477"/>
                  </a:ext>
                </a:extLst>
              </a:tr>
              <a:tr h="280283">
                <a:tc>
                  <a:txBody>
                    <a:bodyPr/>
                    <a:lstStyle/>
                    <a:p>
                      <a:pPr algn="l"/>
                      <a:r>
                        <a:rPr lang="fr-CA" sz="1000" dirty="0">
                          <a:latin typeface="Hero New" panose="02000500000000000000" pitchFamily="50" charset="0"/>
                        </a:rPr>
                        <a:t>Cours et leçons</a:t>
                      </a:r>
                      <a:r>
                        <a:rPr lang="fr-CA" sz="1000" baseline="30000" dirty="0">
                          <a:latin typeface="Hero New" panose="02000500000000000000" pitchFamily="50" charset="0"/>
                        </a:rPr>
                        <a:t>1</a:t>
                      </a:r>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1584655815"/>
                  </a:ext>
                </a:extLst>
              </a:tr>
              <a:tr h="264971">
                <a:tc>
                  <a:txBody>
                    <a:bodyPr/>
                    <a:lstStyle/>
                    <a:p>
                      <a:pPr algn="l"/>
                      <a:r>
                        <a:rPr lang="fr-CA" sz="1000" dirty="0">
                          <a:latin typeface="Hero New" panose="02000500000000000000" pitchFamily="50" charset="0"/>
                        </a:rPr>
                        <a:t>Encadrement</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989498084"/>
                  </a:ext>
                </a:extLst>
              </a:tr>
              <a:tr h="264971">
                <a:tc>
                  <a:txBody>
                    <a:bodyPr/>
                    <a:lstStyle/>
                    <a:p>
                      <a:pPr algn="l"/>
                      <a:r>
                        <a:rPr lang="fr-CA" sz="1000" dirty="0">
                          <a:latin typeface="Hero New" panose="02000500000000000000" pitchFamily="50" charset="0"/>
                        </a:rPr>
                        <a:t>Surveillances collectives</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68152397"/>
                  </a:ext>
                </a:extLst>
              </a:tr>
              <a:tr h="264971">
                <a:tc>
                  <a:txBody>
                    <a:bodyPr/>
                    <a:lstStyle/>
                    <a:p>
                      <a:pPr algn="l"/>
                      <a:r>
                        <a:rPr lang="fr-CA" sz="1000" dirty="0">
                          <a:latin typeface="Hero New" panose="02000500000000000000" pitchFamily="50" charset="0"/>
                        </a:rPr>
                        <a:t>Récupération</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4013812954"/>
                  </a:ext>
                </a:extLst>
              </a:tr>
              <a:tr h="264971">
                <a:tc>
                  <a:txBody>
                    <a:bodyPr/>
                    <a:lstStyle/>
                    <a:p>
                      <a:pPr algn="l"/>
                      <a:r>
                        <a:rPr lang="fr-CA" sz="1000" dirty="0">
                          <a:latin typeface="Hero New" panose="02000500000000000000" pitchFamily="50" charset="0"/>
                        </a:rPr>
                        <a:t>Activités étudiantes</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CCECFF"/>
                    </a:solidFill>
                  </a:tcPr>
                </a:tc>
                <a:extLst>
                  <a:ext uri="{0D108BD9-81ED-4DB2-BD59-A6C34878D82A}">
                    <a16:rowId xmlns:a16="http://schemas.microsoft.com/office/drawing/2014/main" val="1175041745"/>
                  </a:ext>
                </a:extLst>
              </a:tr>
              <a:tr h="201623">
                <a:tc>
                  <a:txBody>
                    <a:bodyPr/>
                    <a:lstStyle/>
                    <a:p>
                      <a:pPr algn="l"/>
                      <a:r>
                        <a:rPr lang="fr-CA" sz="1000" b="1" dirty="0">
                          <a:solidFill>
                            <a:schemeClr val="bg1"/>
                          </a:solidFill>
                          <a:latin typeface="Hero New" panose="02000500000000000000" pitchFamily="50" charset="0"/>
                        </a:rPr>
                        <a:t>Total (23 heures x 36 semaines)</a:t>
                      </a:r>
                      <a:r>
                        <a:rPr lang="fr-CA" sz="1000" b="1" baseline="30000" dirty="0">
                          <a:solidFill>
                            <a:schemeClr val="bg1"/>
                          </a:solidFill>
                          <a:latin typeface="Hero New" panose="02000500000000000000" pitchFamily="50" charset="0"/>
                        </a:rPr>
                        <a:t>2</a:t>
                      </a:r>
                      <a:endParaRPr lang="fr-CA" sz="1000" b="1" dirty="0">
                        <a:solidFill>
                          <a:schemeClr val="bg1"/>
                        </a:solidFill>
                        <a:latin typeface="Hero New" panose="02000500000000000000" pitchFamily="50" charset="0"/>
                      </a:endParaRPr>
                    </a:p>
                  </a:txBody>
                  <a:tcPr anchor="ctr">
                    <a:solidFill>
                      <a:srgbClr val="007DA5"/>
                    </a:solidFill>
                  </a:tcPr>
                </a:tc>
                <a:tc>
                  <a:txBody>
                    <a:bodyPr/>
                    <a:lstStyle/>
                    <a:p>
                      <a:pPr algn="ctr"/>
                      <a:r>
                        <a:rPr lang="fr-CA" sz="1000" b="1" dirty="0">
                          <a:solidFill>
                            <a:schemeClr val="bg1"/>
                          </a:solidFill>
                          <a:latin typeface="Hero New" panose="02000500000000000000" pitchFamily="50" charset="0"/>
                        </a:rPr>
                        <a:t>828 heures</a:t>
                      </a:r>
                    </a:p>
                  </a:txBody>
                  <a:tcPr>
                    <a:lnR w="19050" cap="flat" cmpd="sng" algn="ctr">
                      <a:solidFill>
                        <a:schemeClr val="bg1"/>
                      </a:solidFill>
                      <a:prstDash val="solid"/>
                      <a:round/>
                      <a:headEnd type="none" w="med" len="med"/>
                      <a:tailEnd type="none" w="med" len="med"/>
                    </a:lnR>
                    <a:solidFill>
                      <a:srgbClr val="007DA5"/>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76655312"/>
                  </a:ext>
                </a:extLst>
              </a:tr>
            </a:tbl>
          </a:graphicData>
        </a:graphic>
      </p:graphicFrame>
      <p:graphicFrame>
        <p:nvGraphicFramePr>
          <p:cNvPr id="8" name="Tableau 8">
            <a:extLst>
              <a:ext uri="{FF2B5EF4-FFF2-40B4-BE49-F238E27FC236}">
                <a16:creationId xmlns:a16="http://schemas.microsoft.com/office/drawing/2014/main" id="{CE8894B4-6BB4-9D27-8CC6-536D8361CD2B}"/>
              </a:ext>
            </a:extLst>
          </p:cNvPr>
          <p:cNvGraphicFramePr>
            <a:graphicFrameLocks noGrp="1"/>
          </p:cNvGraphicFramePr>
          <p:nvPr>
            <p:extLst>
              <p:ext uri="{D42A27DB-BD31-4B8C-83A1-F6EECF244321}">
                <p14:modId xmlns:p14="http://schemas.microsoft.com/office/powerpoint/2010/main" val="1877759830"/>
              </p:ext>
            </p:extLst>
          </p:nvPr>
        </p:nvGraphicFramePr>
        <p:xfrm>
          <a:off x="2032000" y="2586298"/>
          <a:ext cx="8128000" cy="4158927"/>
        </p:xfrm>
        <a:graphic>
          <a:graphicData uri="http://schemas.openxmlformats.org/drawingml/2006/table">
            <a:tbl>
              <a:tblPr firstRow="1" bandRow="1">
                <a:tableStyleId>{5C22544A-7EE6-4342-B048-85BDC9FD1C3A}</a:tableStyleId>
              </a:tblPr>
              <a:tblGrid>
                <a:gridCol w="944282">
                  <a:extLst>
                    <a:ext uri="{9D8B030D-6E8A-4147-A177-3AD203B41FA5}">
                      <a16:colId xmlns:a16="http://schemas.microsoft.com/office/drawing/2014/main" val="2617275622"/>
                    </a:ext>
                  </a:extLst>
                </a:gridCol>
                <a:gridCol w="4356847">
                  <a:extLst>
                    <a:ext uri="{9D8B030D-6E8A-4147-A177-3AD203B41FA5}">
                      <a16:colId xmlns:a16="http://schemas.microsoft.com/office/drawing/2014/main" val="3184045090"/>
                    </a:ext>
                  </a:extLst>
                </a:gridCol>
                <a:gridCol w="1335742">
                  <a:extLst>
                    <a:ext uri="{9D8B030D-6E8A-4147-A177-3AD203B41FA5}">
                      <a16:colId xmlns:a16="http://schemas.microsoft.com/office/drawing/2014/main" val="652309912"/>
                    </a:ext>
                  </a:extLst>
                </a:gridCol>
                <a:gridCol w="1491129">
                  <a:extLst>
                    <a:ext uri="{9D8B030D-6E8A-4147-A177-3AD203B41FA5}">
                      <a16:colId xmlns:a16="http://schemas.microsoft.com/office/drawing/2014/main" val="327067236"/>
                    </a:ext>
                  </a:extLst>
                </a:gridCol>
              </a:tblGrid>
              <a:tr h="370840">
                <a:tc gridSpan="2">
                  <a:txBody>
                    <a:bodyPr/>
                    <a:lstStyle/>
                    <a:p>
                      <a:pPr algn="l"/>
                      <a:r>
                        <a:rPr lang="fr-CA" sz="1000" dirty="0">
                          <a:latin typeface="Hero New" panose="02000500000000000000" pitchFamily="50" charset="0"/>
                        </a:rPr>
                        <a:t>Autres tâches professionnelles (ATP)</a:t>
                      </a:r>
                      <a:r>
                        <a:rPr lang="fr-CA" sz="1000" baseline="30000" dirty="0">
                          <a:latin typeface="Hero New" panose="02000500000000000000" pitchFamily="50" charset="0"/>
                        </a:rPr>
                        <a:t>3</a:t>
                      </a:r>
                      <a:endParaRPr lang="fr-CA" sz="1000" dirty="0">
                        <a:latin typeface="Hero New" panose="02000500000000000000" pitchFamily="50" charset="0"/>
                      </a:endParaRPr>
                    </a:p>
                  </a:txBody>
                  <a:tcPr anchor="ctr">
                    <a:solidFill>
                      <a:srgbClr val="007DA5"/>
                    </a:solidFill>
                  </a:tcPr>
                </a:tc>
                <a:tc hMerge="1">
                  <a:txBody>
                    <a:bodyPr/>
                    <a:lstStyle/>
                    <a:p>
                      <a:endParaRPr lang="fr-CA"/>
                    </a:p>
                  </a:txBody>
                  <a:tcPr/>
                </a:tc>
                <a:tc>
                  <a:txBody>
                    <a:bodyPr/>
                    <a:lstStyle/>
                    <a:p>
                      <a:pPr algn="ctr"/>
                      <a:r>
                        <a:rPr lang="fr-CA" sz="1000" dirty="0">
                          <a:latin typeface="Hero New" panose="02000500000000000000" pitchFamily="50" charset="0"/>
                        </a:rPr>
                        <a:t>Nombre d’heures annuelles</a:t>
                      </a:r>
                    </a:p>
                  </a:txBody>
                  <a:tcPr anchor="ctr">
                    <a:solidFill>
                      <a:srgbClr val="007DA5"/>
                    </a:solidFill>
                  </a:tcPr>
                </a:tc>
                <a:tc>
                  <a:txBody>
                    <a:bodyPr/>
                    <a:lstStyle/>
                    <a:p>
                      <a:pPr algn="ctr"/>
                      <a:r>
                        <a:rPr lang="fr-CA" sz="1000" dirty="0">
                          <a:latin typeface="Hero New" panose="02000500000000000000" pitchFamily="50" charset="0"/>
                        </a:rPr>
                        <a:t>Temps récurrent fixé à l’horaire, s’il y a lieu</a:t>
                      </a:r>
                    </a:p>
                  </a:txBody>
                  <a:tcPr anchor="ctr">
                    <a:solidFill>
                      <a:srgbClr val="007DA5"/>
                    </a:solidFill>
                  </a:tcPr>
                </a:tc>
                <a:extLst>
                  <a:ext uri="{0D108BD9-81ED-4DB2-BD59-A6C34878D82A}">
                    <a16:rowId xmlns:a16="http://schemas.microsoft.com/office/drawing/2014/main" val="501816405"/>
                  </a:ext>
                </a:extLst>
              </a:tr>
              <a:tr h="262866">
                <a:tc gridSpan="2">
                  <a:txBody>
                    <a:bodyPr/>
                    <a:lstStyle/>
                    <a:p>
                      <a:r>
                        <a:rPr lang="fr-CA" sz="1000" dirty="0">
                          <a:latin typeface="Hero New" panose="02000500000000000000" pitchFamily="50" charset="0"/>
                        </a:rPr>
                        <a:t>Accueil et déplacement</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a:latin typeface="Hero New" panose="02000500000000000000" pitchFamily="50" charset="0"/>
                      </a:endParaRPr>
                    </a:p>
                  </a:txBody>
                  <a:tcPr>
                    <a:solidFill>
                      <a:srgbClr val="CCECFF"/>
                    </a:solidFill>
                  </a:tcPr>
                </a:tc>
                <a:extLst>
                  <a:ext uri="{0D108BD9-81ED-4DB2-BD59-A6C34878D82A}">
                    <a16:rowId xmlns:a16="http://schemas.microsoft.com/office/drawing/2014/main" val="1767851299"/>
                  </a:ext>
                </a:extLst>
              </a:tr>
              <a:tr h="163027">
                <a:tc gridSpan="2">
                  <a:txBody>
                    <a:bodyPr/>
                    <a:lstStyle/>
                    <a:p>
                      <a:r>
                        <a:rPr lang="fr-CA" sz="1000" dirty="0">
                          <a:latin typeface="Hero New" panose="02000500000000000000" pitchFamily="50" charset="0"/>
                        </a:rPr>
                        <a:t>Rencontres (niveau, cycle, concertation, etc.)</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a:latin typeface="Hero New" panose="02000500000000000000" pitchFamily="50" charset="0"/>
                      </a:endParaRPr>
                    </a:p>
                  </a:txBody>
                  <a:tcPr>
                    <a:solidFill>
                      <a:srgbClr val="CCECFF"/>
                    </a:solidFill>
                  </a:tcPr>
                </a:tc>
                <a:extLst>
                  <a:ext uri="{0D108BD9-81ED-4DB2-BD59-A6C34878D82A}">
                    <a16:rowId xmlns:a16="http://schemas.microsoft.com/office/drawing/2014/main" val="3040928773"/>
                  </a:ext>
                </a:extLst>
              </a:tr>
              <a:tr h="268941">
                <a:tc gridSpan="2">
                  <a:txBody>
                    <a:bodyPr/>
                    <a:lstStyle/>
                    <a:p>
                      <a:r>
                        <a:rPr lang="fr-CA" sz="1000" dirty="0">
                          <a:latin typeface="Hero New" panose="02000500000000000000" pitchFamily="50" charset="0"/>
                        </a:rPr>
                        <a:t>Échanges, communications, plans d’intervention, suivis, imprévus, etc.)</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2957453886"/>
                  </a:ext>
                </a:extLst>
              </a:tr>
              <a:tr h="154192">
                <a:tc rowSpan="3">
                  <a:txBody>
                    <a:bodyPr/>
                    <a:lstStyle/>
                    <a:p>
                      <a:r>
                        <a:rPr lang="fr-CA" sz="1000" dirty="0">
                          <a:latin typeface="Hero New" panose="02000500000000000000" pitchFamily="50" charset="0"/>
                        </a:rPr>
                        <a:t>Comités</a:t>
                      </a:r>
                    </a:p>
                  </a:txBody>
                  <a:tcPr anchor="ctr">
                    <a:solidFill>
                      <a:srgbClr val="CCECFF"/>
                    </a:solidFill>
                  </a:tcPr>
                </a:tc>
                <a:tc>
                  <a:txBody>
                    <a:bodyPr/>
                    <a:lstStyle/>
                    <a:p>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a:latin typeface="Hero New" panose="02000500000000000000" pitchFamily="50" charset="0"/>
                      </a:endParaRPr>
                    </a:p>
                  </a:txBody>
                  <a:tcPr>
                    <a:solidFill>
                      <a:srgbClr val="CCECFF"/>
                    </a:solidFill>
                  </a:tcPr>
                </a:tc>
                <a:extLst>
                  <a:ext uri="{0D108BD9-81ED-4DB2-BD59-A6C34878D82A}">
                    <a16:rowId xmlns:a16="http://schemas.microsoft.com/office/drawing/2014/main" val="536925071"/>
                  </a:ext>
                </a:extLst>
              </a:tr>
              <a:tr h="0">
                <a:tc vMerge="1">
                  <a:txBody>
                    <a:bodyPr/>
                    <a:lstStyle/>
                    <a:p>
                      <a:endParaRPr lang="fr-CA" sz="1200" dirty="0"/>
                    </a:p>
                  </a:txBody>
                  <a:tcPr/>
                </a:tc>
                <a:tc>
                  <a:txBody>
                    <a:bodyPr/>
                    <a:lstStyle/>
                    <a:p>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1232884018"/>
                  </a:ext>
                </a:extLst>
              </a:tr>
              <a:tr h="0">
                <a:tc vMerge="1">
                  <a:txBody>
                    <a:bodyPr/>
                    <a:lstStyle/>
                    <a:p>
                      <a:endParaRPr lang="fr-CA" sz="1200" dirty="0"/>
                    </a:p>
                  </a:txBody>
                  <a:tcPr/>
                </a:tc>
                <a:tc>
                  <a:txBody>
                    <a:bodyPr/>
                    <a:lstStyle/>
                    <a:p>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1929960297"/>
                  </a:ext>
                </a:extLst>
              </a:tr>
              <a:tr h="215780">
                <a:tc gridSpan="2">
                  <a:txBody>
                    <a:bodyPr/>
                    <a:lstStyle/>
                    <a:p>
                      <a:r>
                        <a:rPr lang="fr-CA" sz="1000" dirty="0">
                          <a:latin typeface="Hero New" panose="02000500000000000000" pitchFamily="50" charset="0"/>
                        </a:rPr>
                        <a:t>Insertion professionnelle – Annexe 57</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88682280"/>
                  </a:ext>
                </a:extLst>
              </a:tr>
              <a:tr h="213184">
                <a:tc gridSpan="2">
                  <a:txBody>
                    <a:bodyPr/>
                    <a:lstStyle/>
                    <a:p>
                      <a:r>
                        <a:rPr lang="fr-CA" sz="1000" dirty="0">
                          <a:latin typeface="Hero New" panose="02000500000000000000" pitchFamily="50" charset="0"/>
                        </a:rPr>
                        <a:t>Activités étudiantes</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4137872667"/>
                  </a:ext>
                </a:extLst>
              </a:tr>
              <a:tr h="213184">
                <a:tc gridSpan="2">
                  <a:txBody>
                    <a:bodyPr/>
                    <a:lstStyle/>
                    <a:p>
                      <a:r>
                        <a:rPr lang="fr-CA" sz="1000" dirty="0">
                          <a:latin typeface="Hero New" panose="02000500000000000000" pitchFamily="50" charset="0"/>
                        </a:rPr>
                        <a:t>Temps de déplacement entre immeubles (enseignant itinérant)</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3726652751"/>
                  </a:ext>
                </a:extLst>
              </a:tr>
              <a:tr h="210093">
                <a:tc gridSpan="2">
                  <a:txBody>
                    <a:bodyPr/>
                    <a:lstStyle/>
                    <a:p>
                      <a:r>
                        <a:rPr lang="fr-CA" sz="1000" dirty="0">
                          <a:latin typeface="Hero New" panose="02000500000000000000" pitchFamily="50" charset="0"/>
                        </a:rPr>
                        <a:t>Autres activités professionnelles (mandats, projets, etc.)</a:t>
                      </a:r>
                    </a:p>
                  </a:txBody>
                  <a:tcPr anchor="ctr">
                    <a:solidFill>
                      <a:srgbClr val="CCECFF"/>
                    </a:solidFill>
                  </a:tcPr>
                </a:tc>
                <a:tc hMerge="1">
                  <a:txBody>
                    <a:bodyPr/>
                    <a:lstStyle/>
                    <a:p>
                      <a:endParaRPr lang="fr-CA" sz="1200"/>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1464004197"/>
                  </a:ext>
                </a:extLst>
              </a:tr>
              <a:tr h="205456">
                <a:tc gridSpan="2">
                  <a:txBody>
                    <a:bodyPr/>
                    <a:lstStyle/>
                    <a:p>
                      <a:r>
                        <a:rPr lang="fr-CA" sz="1000" b="1" dirty="0">
                          <a:latin typeface="Hero New" panose="02000500000000000000" pitchFamily="50" charset="0"/>
                        </a:rPr>
                        <a:t>Sous-total</a:t>
                      </a:r>
                    </a:p>
                  </a:txBody>
                  <a:tcPr anchor="ctr">
                    <a:solidFill>
                      <a:schemeClr val="bg1">
                        <a:lumMod val="75000"/>
                      </a:schemeClr>
                    </a:solidFill>
                  </a:tcPr>
                </a:tc>
                <a:tc hMerge="1">
                  <a:txBody>
                    <a:bodyPr/>
                    <a:lstStyle/>
                    <a:p>
                      <a:endParaRPr lang="fr-CA" sz="1200"/>
                    </a:p>
                  </a:txBody>
                  <a:tcPr/>
                </a:tc>
                <a:tc>
                  <a:txBody>
                    <a:bodyPr/>
                    <a:lstStyle/>
                    <a:p>
                      <a:endParaRPr lang="fr-CA" sz="1000">
                        <a:latin typeface="Hero New" panose="02000500000000000000" pitchFamily="50" charset="0"/>
                      </a:endParaRPr>
                    </a:p>
                  </a:txBody>
                  <a:tcPr>
                    <a:solidFill>
                      <a:schemeClr val="bg1">
                        <a:lumMod val="75000"/>
                      </a:schemeClr>
                    </a:solidFill>
                  </a:tcPr>
                </a:tc>
                <a:tc>
                  <a:txBody>
                    <a:bodyPr/>
                    <a:lstStyle/>
                    <a:p>
                      <a:endParaRPr lang="fr-CA" sz="1000" dirty="0">
                        <a:latin typeface="Hero New" panose="02000500000000000000" pitchFamily="50" charset="0"/>
                      </a:endParaRPr>
                    </a:p>
                  </a:txBody>
                  <a:tcPr>
                    <a:solidFill>
                      <a:schemeClr val="bg1">
                        <a:lumMod val="75000"/>
                      </a:schemeClr>
                    </a:solidFill>
                  </a:tcPr>
                </a:tc>
                <a:extLst>
                  <a:ext uri="{0D108BD9-81ED-4DB2-BD59-A6C34878D82A}">
                    <a16:rowId xmlns:a16="http://schemas.microsoft.com/office/drawing/2014/main" val="102923814"/>
                  </a:ext>
                </a:extLst>
              </a:tr>
              <a:tr h="142687">
                <a:tc gridSpan="2">
                  <a:txBody>
                    <a:bodyPr/>
                    <a:lstStyle/>
                    <a:p>
                      <a:r>
                        <a:rPr lang="fr-CA" sz="1000" dirty="0">
                          <a:latin typeface="Hero New" panose="02000500000000000000" pitchFamily="50" charset="0"/>
                        </a:rPr>
                        <a:t>Journées pédagogiques (Nbre heures x Nbre journées)</a:t>
                      </a:r>
                    </a:p>
                  </a:txBody>
                  <a:tcPr anchor="ctr">
                    <a:solidFill>
                      <a:srgbClr val="CCECFF"/>
                    </a:solidFill>
                  </a:tcPr>
                </a:tc>
                <a:tc hMerge="1">
                  <a:txBody>
                    <a:bodyPr/>
                    <a:lstStyle/>
                    <a:p>
                      <a:endParaRPr lang="fr-CA" sz="1200"/>
                    </a:p>
                  </a:txBody>
                  <a:tcPr/>
                </a:tc>
                <a:tc>
                  <a:txBody>
                    <a:bodyPr/>
                    <a:lstStyle/>
                    <a:p>
                      <a:pPr algn="ctr"/>
                      <a:r>
                        <a:rPr lang="fr-CA" sz="1000" dirty="0">
                          <a:latin typeface="Hero New" panose="02000500000000000000" pitchFamily="50" charset="0"/>
                        </a:rPr>
                        <a:t>108 h</a:t>
                      </a:r>
                    </a:p>
                  </a:txBody>
                  <a:tcPr>
                    <a:solidFill>
                      <a:srgbClr val="CCECFF"/>
                    </a:solidFill>
                  </a:tcPr>
                </a:tc>
                <a:tc>
                  <a:txBody>
                    <a:bodyPr/>
                    <a:lstStyle/>
                    <a:p>
                      <a:endParaRPr lang="fr-CA" sz="1000" dirty="0">
                        <a:latin typeface="Hero New" panose="02000500000000000000" pitchFamily="50" charset="0"/>
                      </a:endParaRPr>
                    </a:p>
                  </a:txBody>
                  <a:tcPr>
                    <a:lnTlToBr w="19050" cap="flat" cmpd="sng" algn="ctr">
                      <a:solidFill>
                        <a:schemeClr val="bg1"/>
                      </a:solidFill>
                      <a:prstDash val="solid"/>
                      <a:round/>
                      <a:headEnd type="none" w="med" len="med"/>
                      <a:tailEnd type="none" w="med" len="med"/>
                    </a:lnTlToBr>
                    <a:lnBlToTr w="19050" cap="flat" cmpd="sng" algn="ctr">
                      <a:solidFill>
                        <a:schemeClr val="bg1"/>
                      </a:solidFill>
                      <a:prstDash val="solid"/>
                      <a:round/>
                      <a:headEnd type="none" w="med" len="med"/>
                      <a:tailEnd type="none" w="med" len="med"/>
                    </a:lnBlToTr>
                    <a:solidFill>
                      <a:schemeClr val="bg1">
                        <a:lumMod val="75000"/>
                      </a:schemeClr>
                    </a:solidFill>
                  </a:tcPr>
                </a:tc>
                <a:extLst>
                  <a:ext uri="{0D108BD9-81ED-4DB2-BD59-A6C34878D82A}">
                    <a16:rowId xmlns:a16="http://schemas.microsoft.com/office/drawing/2014/main" val="372404577"/>
                  </a:ext>
                </a:extLst>
              </a:tr>
              <a:tr h="0">
                <a:tc gridSpan="2">
                  <a:txBody>
                    <a:bodyPr/>
                    <a:lstStyle/>
                    <a:p>
                      <a:r>
                        <a:rPr lang="fr-CA" sz="1000" dirty="0">
                          <a:latin typeface="Hero New" panose="02000500000000000000" pitchFamily="50" charset="0"/>
                        </a:rPr>
                        <a:t>Travail déterminé par l’enseignante ou l’enseignant</a:t>
                      </a:r>
                    </a:p>
                    <a:p>
                      <a:r>
                        <a:rPr lang="fr-CA" sz="1000" dirty="0">
                          <a:latin typeface="Hero New" panose="02000500000000000000" pitchFamily="50" charset="0"/>
                        </a:rPr>
                        <a:t>(5 heures x 40 heures)</a:t>
                      </a:r>
                      <a:r>
                        <a:rPr lang="fr-CA" sz="1000" baseline="30000" dirty="0">
                          <a:latin typeface="Hero New" panose="02000500000000000000" pitchFamily="50" charset="0"/>
                        </a:rPr>
                        <a:t>4</a:t>
                      </a:r>
                      <a:endParaRPr lang="fr-CA" sz="1000" dirty="0">
                        <a:latin typeface="Hero New" panose="02000500000000000000" pitchFamily="50" charset="0"/>
                      </a:endParaRPr>
                    </a:p>
                  </a:txBody>
                  <a:tcPr anchor="ctr">
                    <a:solidFill>
                      <a:srgbClr val="CCECFF"/>
                    </a:solidFill>
                  </a:tcPr>
                </a:tc>
                <a:tc hMerge="1">
                  <a:txBody>
                    <a:bodyPr/>
                    <a:lstStyle/>
                    <a:p>
                      <a:endParaRPr lang="fr-CA" sz="1200"/>
                    </a:p>
                  </a:txBody>
                  <a:tcPr/>
                </a:tc>
                <a:tc>
                  <a:txBody>
                    <a:bodyPr/>
                    <a:lstStyle/>
                    <a:p>
                      <a:pPr algn="ctr"/>
                      <a:r>
                        <a:rPr lang="fr-CA" sz="1000" dirty="0">
                          <a:latin typeface="Hero New" panose="02000500000000000000" pitchFamily="50" charset="0"/>
                        </a:rPr>
                        <a:t>200 h</a:t>
                      </a:r>
                    </a:p>
                  </a:txBody>
                  <a:tcPr anchor="ctr">
                    <a:lnB w="19050" cap="flat" cmpd="sng" algn="ctr">
                      <a:solidFill>
                        <a:schemeClr val="bg1"/>
                      </a:solidFill>
                      <a:prstDash val="solid"/>
                      <a:round/>
                      <a:headEnd type="none" w="med" len="med"/>
                      <a:tailEnd type="none" w="med" len="med"/>
                    </a:lnB>
                    <a:solidFill>
                      <a:srgbClr val="CCECFF"/>
                    </a:solidFill>
                  </a:tcPr>
                </a:tc>
                <a:tc>
                  <a:txBody>
                    <a:bodyPr/>
                    <a:lstStyle/>
                    <a:p>
                      <a:endParaRPr lang="fr-CA" sz="1000" dirty="0">
                        <a:latin typeface="Hero New" panose="02000500000000000000" pitchFamily="50" charset="0"/>
                      </a:endParaRPr>
                    </a:p>
                  </a:txBody>
                  <a:tcPr>
                    <a:lnB w="19050" cap="flat" cmpd="sng" algn="ctr">
                      <a:solidFill>
                        <a:schemeClr val="bg1"/>
                      </a:solidFill>
                      <a:prstDash val="solid"/>
                      <a:round/>
                      <a:headEnd type="none" w="med" len="med"/>
                      <a:tailEnd type="none" w="med" len="med"/>
                    </a:lnB>
                    <a:lnTlToBr w="19050" cap="flat" cmpd="sng" algn="ctr">
                      <a:solidFill>
                        <a:schemeClr val="bg1"/>
                      </a:solidFill>
                      <a:prstDash val="solid"/>
                      <a:round/>
                      <a:headEnd type="none" w="med" len="med"/>
                      <a:tailEnd type="none" w="med" len="med"/>
                    </a:lnTlToBr>
                    <a:lnBlToTr w="19050" cap="flat" cmpd="sng" algn="ctr">
                      <a:solidFill>
                        <a:schemeClr val="bg1"/>
                      </a:solidFill>
                      <a:prstDash val="solid"/>
                      <a:round/>
                      <a:headEnd type="none" w="med" len="med"/>
                      <a:tailEnd type="none" w="med" len="med"/>
                    </a:lnBlToTr>
                    <a:solidFill>
                      <a:schemeClr val="bg1">
                        <a:lumMod val="75000"/>
                      </a:schemeClr>
                    </a:solidFill>
                  </a:tcPr>
                </a:tc>
                <a:extLst>
                  <a:ext uri="{0D108BD9-81ED-4DB2-BD59-A6C34878D82A}">
                    <a16:rowId xmlns:a16="http://schemas.microsoft.com/office/drawing/2014/main" val="603341801"/>
                  </a:ext>
                </a:extLst>
              </a:tr>
              <a:tr h="165084">
                <a:tc gridSpan="2">
                  <a:txBody>
                    <a:bodyPr/>
                    <a:lstStyle/>
                    <a:p>
                      <a:pPr algn="l"/>
                      <a:r>
                        <a:rPr lang="fr-CA" sz="1000" b="1" dirty="0">
                          <a:solidFill>
                            <a:schemeClr val="bg1"/>
                          </a:solidFill>
                          <a:latin typeface="Hero New" panose="02000500000000000000" pitchFamily="50" charset="0"/>
                        </a:rPr>
                        <a:t>Total </a:t>
                      </a:r>
                    </a:p>
                  </a:txBody>
                  <a:tcPr anchor="ctr">
                    <a:solidFill>
                      <a:srgbClr val="007DA5"/>
                    </a:solidFill>
                  </a:tcPr>
                </a:tc>
                <a:tc hMerge="1">
                  <a:txBody>
                    <a:bodyPr/>
                    <a:lstStyle/>
                    <a:p>
                      <a:endParaRPr lang="fr-CA" sz="1200"/>
                    </a:p>
                  </a:txBody>
                  <a:tcPr/>
                </a:tc>
                <a:tc>
                  <a:txBody>
                    <a:bodyPr/>
                    <a:lstStyle/>
                    <a:p>
                      <a:pPr algn="ctr"/>
                      <a:r>
                        <a:rPr lang="fr-CA" sz="1000" b="1" dirty="0">
                          <a:solidFill>
                            <a:schemeClr val="bg1"/>
                          </a:solidFill>
                          <a:latin typeface="Hero New" panose="02000500000000000000" pitchFamily="50" charset="0"/>
                        </a:rPr>
                        <a:t>452 heures</a:t>
                      </a: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solidFill>
                      <a:srgbClr val="007DA5"/>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lnR w="12700" cmpd="sng">
                      <a:noFill/>
                    </a:lnR>
                    <a:lnT w="19050" cap="flat" cmpd="sng" algn="ctr">
                      <a:solidFill>
                        <a:schemeClr val="bg1"/>
                      </a:solidFill>
                      <a:prstDash val="solid"/>
                      <a:round/>
                      <a:headEnd type="none" w="med" len="med"/>
                      <a:tailEnd type="none" w="med" len="med"/>
                    </a:lnT>
                    <a:lnB w="12700" cmpd="sng">
                      <a:noFill/>
                    </a:lnB>
                    <a:lnTlToBr w="19050" cap="flat" cmpd="sng" algn="ctr">
                      <a:noFill/>
                      <a:prstDash val="solid"/>
                      <a:round/>
                      <a:headEnd type="none" w="med" len="med"/>
                      <a:tailEnd type="none" w="med" len="med"/>
                    </a:lnTlToBr>
                    <a:lnBlToTr w="19050" cap="flat" cmpd="sng" algn="ctr">
                      <a:noFill/>
                      <a:prstDash val="solid"/>
                      <a:round/>
                      <a:headEnd type="none" w="med" len="med"/>
                      <a:tailEnd type="none" w="med" len="med"/>
                    </a:lnBlToTr>
                    <a:noFill/>
                  </a:tcPr>
                </a:tc>
                <a:extLst>
                  <a:ext uri="{0D108BD9-81ED-4DB2-BD59-A6C34878D82A}">
                    <a16:rowId xmlns:a16="http://schemas.microsoft.com/office/drawing/2014/main" val="643911388"/>
                  </a:ext>
                </a:extLst>
              </a:tr>
            </a:tbl>
          </a:graphicData>
        </a:graphic>
      </p:graphicFrame>
    </p:spTree>
    <p:extLst>
      <p:ext uri="{BB962C8B-B14F-4D97-AF65-F5344CB8AC3E}">
        <p14:creationId xmlns:p14="http://schemas.microsoft.com/office/powerpoint/2010/main" val="3043637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F826BA17-7C35-4928-A962-CFE8744024A6}"/>
              </a:ext>
            </a:extLst>
          </p:cNvPr>
          <p:cNvSpPr txBox="1"/>
          <p:nvPr/>
        </p:nvSpPr>
        <p:spPr>
          <a:xfrm>
            <a:off x="2326341" y="1198513"/>
            <a:ext cx="8046384" cy="1569660"/>
          </a:xfrm>
          <a:prstGeom prst="rect">
            <a:avLst/>
          </a:prstGeom>
          <a:noFill/>
        </p:spPr>
        <p:txBody>
          <a:bodyPr wrap="square" rtlCol="0">
            <a:spAutoFit/>
          </a:bodyPr>
          <a:lstStyle/>
          <a:p>
            <a:r>
              <a:rPr lang="fr-CA" sz="4800" dirty="0">
                <a:latin typeface="Hero New Light" panose="02000400000000000000" pitchFamily="50" charset="0"/>
              </a:rPr>
              <a:t>Application de la nouvelle tâche enseignante</a:t>
            </a:r>
          </a:p>
        </p:txBody>
      </p:sp>
      <p:sp>
        <p:nvSpPr>
          <p:cNvPr id="7" name="ZoneTexte 6">
            <a:extLst>
              <a:ext uri="{FF2B5EF4-FFF2-40B4-BE49-F238E27FC236}">
                <a16:creationId xmlns:a16="http://schemas.microsoft.com/office/drawing/2014/main" id="{20365970-DFFD-4534-A2B9-332BE50F125D}"/>
              </a:ext>
            </a:extLst>
          </p:cNvPr>
          <p:cNvSpPr txBox="1"/>
          <p:nvPr/>
        </p:nvSpPr>
        <p:spPr>
          <a:xfrm>
            <a:off x="2765612" y="4089827"/>
            <a:ext cx="6660775" cy="1569660"/>
          </a:xfrm>
          <a:prstGeom prst="rect">
            <a:avLst/>
          </a:prstGeom>
          <a:noFill/>
        </p:spPr>
        <p:txBody>
          <a:bodyPr wrap="square" rtlCol="0">
            <a:spAutoFit/>
          </a:bodyPr>
          <a:lstStyle/>
          <a:p>
            <a:pPr algn="ctr"/>
            <a:r>
              <a:rPr lang="fr-CA" sz="4800" b="1" dirty="0">
                <a:latin typeface="Hero New Super" panose="02000A00000000000000" pitchFamily="50" charset="0"/>
              </a:rPr>
              <a:t>dès la rentrée scolaire 2022-2023</a:t>
            </a:r>
          </a:p>
        </p:txBody>
      </p:sp>
      <p:sp>
        <p:nvSpPr>
          <p:cNvPr id="8" name="Flèche : bas 7">
            <a:extLst>
              <a:ext uri="{FF2B5EF4-FFF2-40B4-BE49-F238E27FC236}">
                <a16:creationId xmlns:a16="http://schemas.microsoft.com/office/drawing/2014/main" id="{9F4FCD26-9E19-4FD0-BBC6-4CF17D10AE85}"/>
              </a:ext>
            </a:extLst>
          </p:cNvPr>
          <p:cNvSpPr/>
          <p:nvPr/>
        </p:nvSpPr>
        <p:spPr>
          <a:xfrm>
            <a:off x="5629834" y="2913529"/>
            <a:ext cx="932329" cy="1176298"/>
          </a:xfrm>
          <a:prstGeom prst="downArrow">
            <a:avLst/>
          </a:prstGeom>
          <a:solidFill>
            <a:srgbClr val="007DA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isometricRightUp"/>
              <a:lightRig rig="threePt" dir="t"/>
            </a:scene3d>
          </a:bodyPr>
          <a:lstStyle/>
          <a:p>
            <a:pPr algn="ctr"/>
            <a:endParaRPr lang="fr-CA"/>
          </a:p>
        </p:txBody>
      </p:sp>
    </p:spTree>
    <p:extLst>
      <p:ext uri="{BB962C8B-B14F-4D97-AF65-F5344CB8AC3E}">
        <p14:creationId xmlns:p14="http://schemas.microsoft.com/office/powerpoint/2010/main" val="2583808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7CDF73E-127C-2403-124D-E6432309256B}"/>
              </a:ext>
            </a:extLst>
          </p:cNvPr>
          <p:cNvSpPr txBox="1"/>
          <p:nvPr/>
        </p:nvSpPr>
        <p:spPr>
          <a:xfrm>
            <a:off x="1045779" y="557047"/>
            <a:ext cx="10100442" cy="6001643"/>
          </a:xfrm>
          <a:prstGeom prst="rect">
            <a:avLst/>
          </a:prstGeom>
          <a:noFill/>
        </p:spPr>
        <p:txBody>
          <a:bodyPr wrap="square" rtlCol="0">
            <a:spAutoFit/>
          </a:bodyPr>
          <a:lstStyle/>
          <a:p>
            <a:pPr marL="536575" indent="-536575" algn="just">
              <a:buAutoNum type="arabicPlain"/>
            </a:pPr>
            <a:r>
              <a:rPr lang="fr-CA" sz="2400" dirty="0">
                <a:latin typeface="Hero New Light" panose="02000400000000000000" pitchFamily="50" charset="0"/>
              </a:rPr>
              <a:t>Dans certains cas, du temps peut-être reconnu pour l’insertion professionnelle (annexe 57).</a:t>
            </a:r>
          </a:p>
          <a:p>
            <a:pPr marL="536575" indent="-536575" algn="just">
              <a:buAutoNum type="arabicPlain"/>
            </a:pPr>
            <a:endParaRPr lang="fr-CA" sz="2400" dirty="0">
              <a:latin typeface="Hero New Light" panose="02000400000000000000" pitchFamily="50" charset="0"/>
            </a:endParaRPr>
          </a:p>
          <a:p>
            <a:pPr marL="536575" indent="-536575" algn="just">
              <a:buAutoNum type="arabicPlain" startAt="2"/>
            </a:pPr>
            <a:r>
              <a:rPr lang="fr-CA" sz="2400" dirty="0">
                <a:latin typeface="Hero New Light" panose="02000400000000000000" pitchFamily="50" charset="0"/>
              </a:rPr>
              <a:t>Ce nombre de jours/semaines peut varier en fonction du nombre de jours de classe au calendrier scolaire.</a:t>
            </a:r>
          </a:p>
          <a:p>
            <a:pPr marL="536575" indent="-536575" algn="just">
              <a:buAutoNum type="arabicPlain" startAt="2"/>
            </a:pPr>
            <a:endParaRPr lang="fr-CA" sz="2400" dirty="0">
              <a:latin typeface="Hero New Light" panose="02000400000000000000" pitchFamily="50" charset="0"/>
            </a:endParaRPr>
          </a:p>
          <a:p>
            <a:pPr marL="536575" lvl="1" indent="-536575" algn="just">
              <a:buAutoNum type="arabicPlain" startAt="3"/>
            </a:pPr>
            <a:r>
              <a:rPr lang="fr-CA" sz="2400" dirty="0">
                <a:latin typeface="Hero New Light" panose="02000400000000000000" pitchFamily="50" charset="0"/>
              </a:rPr>
              <a:t>Dans le respect des dispositions locales, le cas échéant, ce temps doit être converti sur une base annuelle.</a:t>
            </a:r>
          </a:p>
          <a:p>
            <a:pPr marL="536575" indent="-536575" algn="just">
              <a:buAutoNum type="arabicPlain" startAt="3"/>
            </a:pPr>
            <a:endParaRPr lang="fr-CA" sz="2400" dirty="0">
              <a:latin typeface="Hero New Light" panose="02000400000000000000" pitchFamily="50" charset="0"/>
            </a:endParaRPr>
          </a:p>
          <a:p>
            <a:pPr marL="536575" indent="-536575" algn="just"/>
            <a:r>
              <a:rPr lang="fr-CA" sz="2400" dirty="0">
                <a:latin typeface="Hero New Light" panose="02000400000000000000" pitchFamily="50" charset="0"/>
              </a:rPr>
              <a:t>4 	Le travail à accomplir est celui visé à la fonction générale (clause 8-2.01). Parmi ces heures, 80 heures annuellement sont effectuées au lieu déterminé par l’enseignante ou l’enseignant et peuvent être accomplies en dehors de l’amplitude. De plus, le temps requis pour les 10 rencontres collectives et pour les 3 premières réunions avec les parents est compris 	dans ces 200 heures.</a:t>
            </a:r>
          </a:p>
        </p:txBody>
      </p:sp>
    </p:spTree>
    <p:extLst>
      <p:ext uri="{BB962C8B-B14F-4D97-AF65-F5344CB8AC3E}">
        <p14:creationId xmlns:p14="http://schemas.microsoft.com/office/powerpoint/2010/main" val="2398263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E36CA-F0D4-635C-143D-35FD1CF2C98A}"/>
              </a:ext>
            </a:extLst>
          </p:cNvPr>
          <p:cNvSpPr>
            <a:spLocks noGrp="1"/>
          </p:cNvSpPr>
          <p:nvPr>
            <p:ph type="title"/>
          </p:nvPr>
        </p:nvSpPr>
        <p:spPr>
          <a:xfrm>
            <a:off x="376518" y="0"/>
            <a:ext cx="10972800" cy="356615"/>
          </a:xfrm>
        </p:spPr>
        <p:txBody>
          <a:bodyPr>
            <a:normAutofit fontScale="90000"/>
          </a:bodyPr>
          <a:lstStyle/>
          <a:p>
            <a:r>
              <a:rPr lang="fr-CA" sz="2000" dirty="0">
                <a:latin typeface="Hero New ExtraBold" panose="02000900000000000000" pitchFamily="50" charset="0"/>
              </a:rPr>
              <a:t>Annexe 3 – Exemple tâche au secondaire</a:t>
            </a:r>
          </a:p>
        </p:txBody>
      </p:sp>
      <p:graphicFrame>
        <p:nvGraphicFramePr>
          <p:cNvPr id="3" name="Tableau 3">
            <a:extLst>
              <a:ext uri="{FF2B5EF4-FFF2-40B4-BE49-F238E27FC236}">
                <a16:creationId xmlns:a16="http://schemas.microsoft.com/office/drawing/2014/main" id="{64600DE6-105E-E7D2-291C-0503A043B9A1}"/>
              </a:ext>
            </a:extLst>
          </p:cNvPr>
          <p:cNvGraphicFramePr>
            <a:graphicFrameLocks noGrp="1"/>
          </p:cNvGraphicFramePr>
          <p:nvPr>
            <p:extLst>
              <p:ext uri="{D42A27DB-BD31-4B8C-83A1-F6EECF244321}">
                <p14:modId xmlns:p14="http://schemas.microsoft.com/office/powerpoint/2010/main" val="3067386603"/>
              </p:ext>
            </p:extLst>
          </p:nvPr>
        </p:nvGraphicFramePr>
        <p:xfrm>
          <a:off x="2032000" y="356615"/>
          <a:ext cx="8128000" cy="2132647"/>
        </p:xfrm>
        <a:graphic>
          <a:graphicData uri="http://schemas.openxmlformats.org/drawingml/2006/table">
            <a:tbl>
              <a:tblPr firstRow="1" bandRow="1">
                <a:tableStyleId>{5C22544A-7EE6-4342-B048-85BDC9FD1C3A}</a:tableStyleId>
              </a:tblPr>
              <a:tblGrid>
                <a:gridCol w="5297234">
                  <a:extLst>
                    <a:ext uri="{9D8B030D-6E8A-4147-A177-3AD203B41FA5}">
                      <a16:colId xmlns:a16="http://schemas.microsoft.com/office/drawing/2014/main" val="2179442493"/>
                    </a:ext>
                  </a:extLst>
                </a:gridCol>
                <a:gridCol w="1352676">
                  <a:extLst>
                    <a:ext uri="{9D8B030D-6E8A-4147-A177-3AD203B41FA5}">
                      <a16:colId xmlns:a16="http://schemas.microsoft.com/office/drawing/2014/main" val="1071340724"/>
                    </a:ext>
                  </a:extLst>
                </a:gridCol>
                <a:gridCol w="1478090">
                  <a:extLst>
                    <a:ext uri="{9D8B030D-6E8A-4147-A177-3AD203B41FA5}">
                      <a16:colId xmlns:a16="http://schemas.microsoft.com/office/drawing/2014/main" val="1945897820"/>
                    </a:ext>
                  </a:extLst>
                </a:gridCol>
              </a:tblGrid>
              <a:tr h="515744">
                <a:tc>
                  <a:txBody>
                    <a:bodyPr/>
                    <a:lstStyle/>
                    <a:p>
                      <a:r>
                        <a:rPr lang="fr-CA" sz="1000" dirty="0">
                          <a:latin typeface="Hero New" panose="02000500000000000000" pitchFamily="50" charset="0"/>
                        </a:rPr>
                        <a:t>Tâche éducative (TE)</a:t>
                      </a:r>
                    </a:p>
                  </a:txBody>
                  <a:tcPr anchor="ctr">
                    <a:solidFill>
                      <a:srgbClr val="007DA5"/>
                    </a:solidFill>
                  </a:tcPr>
                </a:tc>
                <a:tc>
                  <a:txBody>
                    <a:bodyPr/>
                    <a:lstStyle/>
                    <a:p>
                      <a:pPr algn="ctr"/>
                      <a:r>
                        <a:rPr lang="fr-CA" sz="1000" dirty="0">
                          <a:latin typeface="Hero New" panose="02000500000000000000" pitchFamily="50" charset="0"/>
                        </a:rPr>
                        <a:t>Nombre d’heures annuelles</a:t>
                      </a:r>
                    </a:p>
                  </a:txBody>
                  <a:tcPr anchor="ctr">
                    <a:solidFill>
                      <a:srgbClr val="007DA5"/>
                    </a:solidFill>
                  </a:tcPr>
                </a:tc>
                <a:tc>
                  <a:txBody>
                    <a:bodyPr/>
                    <a:lstStyle/>
                    <a:p>
                      <a:pPr algn="ctr"/>
                      <a:r>
                        <a:rPr lang="fr-CA" sz="1000" dirty="0">
                          <a:latin typeface="Hero New" panose="02000500000000000000" pitchFamily="50" charset="0"/>
                        </a:rPr>
                        <a:t>Temps récurrent fixé à l’horaire, s’il y a lieu</a:t>
                      </a:r>
                    </a:p>
                  </a:txBody>
                  <a:tcPr anchor="ctr">
                    <a:solidFill>
                      <a:srgbClr val="007DA5"/>
                    </a:solidFill>
                  </a:tcPr>
                </a:tc>
                <a:extLst>
                  <a:ext uri="{0D108BD9-81ED-4DB2-BD59-A6C34878D82A}">
                    <a16:rowId xmlns:a16="http://schemas.microsoft.com/office/drawing/2014/main" val="1567776477"/>
                  </a:ext>
                </a:extLst>
              </a:tr>
              <a:tr h="280283">
                <a:tc>
                  <a:txBody>
                    <a:bodyPr/>
                    <a:lstStyle/>
                    <a:p>
                      <a:pPr algn="l"/>
                      <a:r>
                        <a:rPr lang="fr-CA" sz="1000" dirty="0">
                          <a:latin typeface="Hero New" panose="02000500000000000000" pitchFamily="50" charset="0"/>
                        </a:rPr>
                        <a:t>Cours et leçons</a:t>
                      </a:r>
                      <a:r>
                        <a:rPr lang="fr-CA" sz="1000" baseline="30000" dirty="0">
                          <a:latin typeface="Hero New" panose="02000500000000000000" pitchFamily="50" charset="0"/>
                        </a:rPr>
                        <a:t>1</a:t>
                      </a:r>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1584655815"/>
                  </a:ext>
                </a:extLst>
              </a:tr>
              <a:tr h="264971">
                <a:tc>
                  <a:txBody>
                    <a:bodyPr/>
                    <a:lstStyle/>
                    <a:p>
                      <a:pPr algn="l"/>
                      <a:r>
                        <a:rPr lang="fr-CA" sz="1000" dirty="0">
                          <a:latin typeface="Hero New" panose="02000500000000000000" pitchFamily="50" charset="0"/>
                        </a:rPr>
                        <a:t>Encadrement</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989498084"/>
                  </a:ext>
                </a:extLst>
              </a:tr>
              <a:tr h="264971">
                <a:tc>
                  <a:txBody>
                    <a:bodyPr/>
                    <a:lstStyle/>
                    <a:p>
                      <a:pPr algn="l"/>
                      <a:r>
                        <a:rPr lang="fr-CA" sz="1000" dirty="0">
                          <a:latin typeface="Hero New" panose="02000500000000000000" pitchFamily="50" charset="0"/>
                        </a:rPr>
                        <a:t>Surveillances collectives</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68152397"/>
                  </a:ext>
                </a:extLst>
              </a:tr>
              <a:tr h="264971">
                <a:tc>
                  <a:txBody>
                    <a:bodyPr/>
                    <a:lstStyle/>
                    <a:p>
                      <a:pPr algn="l"/>
                      <a:r>
                        <a:rPr lang="fr-CA" sz="1000" dirty="0">
                          <a:latin typeface="Hero New" panose="02000500000000000000" pitchFamily="50" charset="0"/>
                        </a:rPr>
                        <a:t>Récupération</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solidFill>
                      <a:srgbClr val="CCECFF"/>
                    </a:solidFill>
                  </a:tcPr>
                </a:tc>
                <a:extLst>
                  <a:ext uri="{0D108BD9-81ED-4DB2-BD59-A6C34878D82A}">
                    <a16:rowId xmlns:a16="http://schemas.microsoft.com/office/drawing/2014/main" val="4013812954"/>
                  </a:ext>
                </a:extLst>
              </a:tr>
              <a:tr h="264971">
                <a:tc>
                  <a:txBody>
                    <a:bodyPr/>
                    <a:lstStyle/>
                    <a:p>
                      <a:pPr algn="l"/>
                      <a:r>
                        <a:rPr lang="fr-CA" sz="1000" dirty="0">
                          <a:latin typeface="Hero New" panose="02000500000000000000" pitchFamily="50" charset="0"/>
                        </a:rPr>
                        <a:t>Activités étudiantes</a:t>
                      </a:r>
                    </a:p>
                  </a:txBody>
                  <a:tcPr anchor="ctr">
                    <a:solidFill>
                      <a:srgbClr val="CCECFF"/>
                    </a:solidFill>
                  </a:tcPr>
                </a:tc>
                <a:tc>
                  <a:txBody>
                    <a:bodyPr/>
                    <a:lstStyle/>
                    <a:p>
                      <a:endParaRPr lang="fr-CA" sz="1000" dirty="0">
                        <a:latin typeface="Hero New" panose="02000500000000000000" pitchFamily="50" charset="0"/>
                      </a:endParaRPr>
                    </a:p>
                  </a:txBody>
                  <a:tcPr>
                    <a:lnR w="19050" cap="flat" cmpd="sng" algn="ctr">
                      <a:solidFill>
                        <a:schemeClr val="bg1"/>
                      </a:solidFill>
                      <a:prstDash val="solid"/>
                      <a:round/>
                      <a:headEnd type="none" w="med" len="med"/>
                      <a:tailEnd type="none" w="med" len="med"/>
                    </a:lnR>
                    <a:solidFill>
                      <a:srgbClr val="CCECFF"/>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CCECFF"/>
                    </a:solidFill>
                  </a:tcPr>
                </a:tc>
                <a:extLst>
                  <a:ext uri="{0D108BD9-81ED-4DB2-BD59-A6C34878D82A}">
                    <a16:rowId xmlns:a16="http://schemas.microsoft.com/office/drawing/2014/main" val="1175041745"/>
                  </a:ext>
                </a:extLst>
              </a:tr>
              <a:tr h="201623">
                <a:tc>
                  <a:txBody>
                    <a:bodyPr/>
                    <a:lstStyle/>
                    <a:p>
                      <a:pPr algn="l"/>
                      <a:r>
                        <a:rPr lang="fr-CA" sz="1000" b="1" dirty="0">
                          <a:solidFill>
                            <a:schemeClr val="bg1"/>
                          </a:solidFill>
                          <a:latin typeface="Hero New" panose="02000500000000000000" pitchFamily="50" charset="0"/>
                        </a:rPr>
                        <a:t>Total (20 heures x 36 semaines)</a:t>
                      </a:r>
                      <a:r>
                        <a:rPr lang="fr-CA" sz="1000" b="1" baseline="30000" dirty="0">
                          <a:solidFill>
                            <a:schemeClr val="bg1"/>
                          </a:solidFill>
                          <a:latin typeface="Hero New" panose="02000500000000000000" pitchFamily="50" charset="0"/>
                        </a:rPr>
                        <a:t>2</a:t>
                      </a:r>
                      <a:endParaRPr lang="fr-CA" sz="1000" b="1" dirty="0">
                        <a:solidFill>
                          <a:schemeClr val="bg1"/>
                        </a:solidFill>
                        <a:latin typeface="Hero New" panose="02000500000000000000" pitchFamily="50" charset="0"/>
                      </a:endParaRPr>
                    </a:p>
                  </a:txBody>
                  <a:tcPr anchor="ctr">
                    <a:solidFill>
                      <a:srgbClr val="007DA5"/>
                    </a:solidFill>
                  </a:tcPr>
                </a:tc>
                <a:tc>
                  <a:txBody>
                    <a:bodyPr/>
                    <a:lstStyle/>
                    <a:p>
                      <a:pPr algn="ctr"/>
                      <a:r>
                        <a:rPr lang="fr-CA" sz="1000" b="1" dirty="0">
                          <a:solidFill>
                            <a:schemeClr val="bg1"/>
                          </a:solidFill>
                          <a:latin typeface="Hero New" panose="02000500000000000000" pitchFamily="50" charset="0"/>
                        </a:rPr>
                        <a:t>720 heures</a:t>
                      </a:r>
                    </a:p>
                  </a:txBody>
                  <a:tcPr>
                    <a:lnR w="19050" cap="flat" cmpd="sng" algn="ctr">
                      <a:solidFill>
                        <a:schemeClr val="bg1"/>
                      </a:solidFill>
                      <a:prstDash val="solid"/>
                      <a:round/>
                      <a:headEnd type="none" w="med" len="med"/>
                      <a:tailEnd type="none" w="med" len="med"/>
                    </a:lnR>
                    <a:solidFill>
                      <a:srgbClr val="007DA5"/>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76655312"/>
                  </a:ext>
                </a:extLst>
              </a:tr>
            </a:tbl>
          </a:graphicData>
        </a:graphic>
      </p:graphicFrame>
      <p:graphicFrame>
        <p:nvGraphicFramePr>
          <p:cNvPr id="8" name="Tableau 8">
            <a:extLst>
              <a:ext uri="{FF2B5EF4-FFF2-40B4-BE49-F238E27FC236}">
                <a16:creationId xmlns:a16="http://schemas.microsoft.com/office/drawing/2014/main" id="{CE8894B4-6BB4-9D27-8CC6-536D8361CD2B}"/>
              </a:ext>
            </a:extLst>
          </p:cNvPr>
          <p:cNvGraphicFramePr>
            <a:graphicFrameLocks noGrp="1"/>
          </p:cNvGraphicFramePr>
          <p:nvPr>
            <p:extLst>
              <p:ext uri="{D42A27DB-BD31-4B8C-83A1-F6EECF244321}">
                <p14:modId xmlns:p14="http://schemas.microsoft.com/office/powerpoint/2010/main" val="4083478690"/>
              </p:ext>
            </p:extLst>
          </p:nvPr>
        </p:nvGraphicFramePr>
        <p:xfrm>
          <a:off x="2032000" y="2586298"/>
          <a:ext cx="8128000" cy="3915087"/>
        </p:xfrm>
        <a:graphic>
          <a:graphicData uri="http://schemas.openxmlformats.org/drawingml/2006/table">
            <a:tbl>
              <a:tblPr firstRow="1" bandRow="1">
                <a:tableStyleId>{5C22544A-7EE6-4342-B048-85BDC9FD1C3A}</a:tableStyleId>
              </a:tblPr>
              <a:tblGrid>
                <a:gridCol w="944282">
                  <a:extLst>
                    <a:ext uri="{9D8B030D-6E8A-4147-A177-3AD203B41FA5}">
                      <a16:colId xmlns:a16="http://schemas.microsoft.com/office/drawing/2014/main" val="2617275622"/>
                    </a:ext>
                  </a:extLst>
                </a:gridCol>
                <a:gridCol w="4356847">
                  <a:extLst>
                    <a:ext uri="{9D8B030D-6E8A-4147-A177-3AD203B41FA5}">
                      <a16:colId xmlns:a16="http://schemas.microsoft.com/office/drawing/2014/main" val="3184045090"/>
                    </a:ext>
                  </a:extLst>
                </a:gridCol>
                <a:gridCol w="1335742">
                  <a:extLst>
                    <a:ext uri="{9D8B030D-6E8A-4147-A177-3AD203B41FA5}">
                      <a16:colId xmlns:a16="http://schemas.microsoft.com/office/drawing/2014/main" val="652309912"/>
                    </a:ext>
                  </a:extLst>
                </a:gridCol>
                <a:gridCol w="1491129">
                  <a:extLst>
                    <a:ext uri="{9D8B030D-6E8A-4147-A177-3AD203B41FA5}">
                      <a16:colId xmlns:a16="http://schemas.microsoft.com/office/drawing/2014/main" val="327067236"/>
                    </a:ext>
                  </a:extLst>
                </a:gridCol>
              </a:tblGrid>
              <a:tr h="370840">
                <a:tc gridSpan="2">
                  <a:txBody>
                    <a:bodyPr/>
                    <a:lstStyle/>
                    <a:p>
                      <a:pPr algn="l"/>
                      <a:r>
                        <a:rPr lang="fr-CA" sz="1000" dirty="0">
                          <a:latin typeface="Hero New" panose="02000500000000000000" pitchFamily="50" charset="0"/>
                        </a:rPr>
                        <a:t>Autres tâches professionnelles (ATP)</a:t>
                      </a:r>
                      <a:r>
                        <a:rPr lang="fr-CA" sz="1000" baseline="30000" dirty="0">
                          <a:latin typeface="Hero New" panose="02000500000000000000" pitchFamily="50" charset="0"/>
                        </a:rPr>
                        <a:t>3</a:t>
                      </a:r>
                      <a:endParaRPr lang="fr-CA" sz="1000" dirty="0">
                        <a:latin typeface="Hero New" panose="02000500000000000000" pitchFamily="50" charset="0"/>
                      </a:endParaRPr>
                    </a:p>
                  </a:txBody>
                  <a:tcPr anchor="ctr">
                    <a:solidFill>
                      <a:srgbClr val="007DA5"/>
                    </a:solidFill>
                  </a:tcPr>
                </a:tc>
                <a:tc hMerge="1">
                  <a:txBody>
                    <a:bodyPr/>
                    <a:lstStyle/>
                    <a:p>
                      <a:endParaRPr lang="fr-CA"/>
                    </a:p>
                  </a:txBody>
                  <a:tcPr/>
                </a:tc>
                <a:tc>
                  <a:txBody>
                    <a:bodyPr/>
                    <a:lstStyle/>
                    <a:p>
                      <a:pPr algn="ctr"/>
                      <a:r>
                        <a:rPr lang="fr-CA" sz="1000" dirty="0">
                          <a:latin typeface="Hero New" panose="02000500000000000000" pitchFamily="50" charset="0"/>
                        </a:rPr>
                        <a:t>Nombre d’heures annuelles</a:t>
                      </a:r>
                    </a:p>
                  </a:txBody>
                  <a:tcPr anchor="ctr">
                    <a:solidFill>
                      <a:srgbClr val="007DA5"/>
                    </a:solidFill>
                  </a:tcPr>
                </a:tc>
                <a:tc>
                  <a:txBody>
                    <a:bodyPr/>
                    <a:lstStyle/>
                    <a:p>
                      <a:pPr algn="ctr"/>
                      <a:r>
                        <a:rPr lang="fr-CA" sz="1000" dirty="0">
                          <a:latin typeface="Hero New" panose="02000500000000000000" pitchFamily="50" charset="0"/>
                        </a:rPr>
                        <a:t>Temps récurrent fixé à l’horaire, s’il y a lieu</a:t>
                      </a:r>
                    </a:p>
                  </a:txBody>
                  <a:tcPr anchor="ctr">
                    <a:solidFill>
                      <a:srgbClr val="007DA5"/>
                    </a:solidFill>
                  </a:tcPr>
                </a:tc>
                <a:extLst>
                  <a:ext uri="{0D108BD9-81ED-4DB2-BD59-A6C34878D82A}">
                    <a16:rowId xmlns:a16="http://schemas.microsoft.com/office/drawing/2014/main" val="501816405"/>
                  </a:ext>
                </a:extLst>
              </a:tr>
              <a:tr h="262866">
                <a:tc gridSpan="2">
                  <a:txBody>
                    <a:bodyPr/>
                    <a:lstStyle/>
                    <a:p>
                      <a:r>
                        <a:rPr lang="fr-CA" sz="1000" dirty="0">
                          <a:latin typeface="Hero New" panose="02000500000000000000" pitchFamily="50" charset="0"/>
                        </a:rPr>
                        <a:t>Accueil et déplacement</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a:latin typeface="Hero New" panose="02000500000000000000" pitchFamily="50" charset="0"/>
                      </a:endParaRPr>
                    </a:p>
                  </a:txBody>
                  <a:tcPr>
                    <a:solidFill>
                      <a:srgbClr val="CCECFF"/>
                    </a:solidFill>
                  </a:tcPr>
                </a:tc>
                <a:extLst>
                  <a:ext uri="{0D108BD9-81ED-4DB2-BD59-A6C34878D82A}">
                    <a16:rowId xmlns:a16="http://schemas.microsoft.com/office/drawing/2014/main" val="1767851299"/>
                  </a:ext>
                </a:extLst>
              </a:tr>
              <a:tr h="163027">
                <a:tc gridSpan="2">
                  <a:txBody>
                    <a:bodyPr/>
                    <a:lstStyle/>
                    <a:p>
                      <a:r>
                        <a:rPr lang="fr-CA" sz="1000" dirty="0">
                          <a:latin typeface="Hero New" panose="02000500000000000000" pitchFamily="50" charset="0"/>
                        </a:rPr>
                        <a:t>Rencontres (niveau, cycle, concertation, etc.)</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a:latin typeface="Hero New" panose="02000500000000000000" pitchFamily="50" charset="0"/>
                      </a:endParaRPr>
                    </a:p>
                  </a:txBody>
                  <a:tcPr>
                    <a:solidFill>
                      <a:srgbClr val="CCECFF"/>
                    </a:solidFill>
                  </a:tcPr>
                </a:tc>
                <a:extLst>
                  <a:ext uri="{0D108BD9-81ED-4DB2-BD59-A6C34878D82A}">
                    <a16:rowId xmlns:a16="http://schemas.microsoft.com/office/drawing/2014/main" val="3040928773"/>
                  </a:ext>
                </a:extLst>
              </a:tr>
              <a:tr h="268941">
                <a:tc gridSpan="2">
                  <a:txBody>
                    <a:bodyPr/>
                    <a:lstStyle/>
                    <a:p>
                      <a:r>
                        <a:rPr lang="fr-CA" sz="1000" dirty="0">
                          <a:latin typeface="Hero New" panose="02000500000000000000" pitchFamily="50" charset="0"/>
                        </a:rPr>
                        <a:t>Échanges, communications, plans d’intervention, suivis, imprévus, etc.)</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2957453886"/>
                  </a:ext>
                </a:extLst>
              </a:tr>
              <a:tr h="154192">
                <a:tc rowSpan="3">
                  <a:txBody>
                    <a:bodyPr/>
                    <a:lstStyle/>
                    <a:p>
                      <a:r>
                        <a:rPr lang="fr-CA" sz="1000" dirty="0">
                          <a:latin typeface="Hero New" panose="02000500000000000000" pitchFamily="50" charset="0"/>
                        </a:rPr>
                        <a:t>Comités</a:t>
                      </a:r>
                    </a:p>
                  </a:txBody>
                  <a:tcPr anchor="ctr">
                    <a:solidFill>
                      <a:srgbClr val="CCECFF"/>
                    </a:solidFill>
                  </a:tcPr>
                </a:tc>
                <a:tc>
                  <a:txBody>
                    <a:bodyPr/>
                    <a:lstStyle/>
                    <a:p>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a:latin typeface="Hero New" panose="02000500000000000000" pitchFamily="50" charset="0"/>
                      </a:endParaRPr>
                    </a:p>
                  </a:txBody>
                  <a:tcPr>
                    <a:solidFill>
                      <a:srgbClr val="CCECFF"/>
                    </a:solidFill>
                  </a:tcPr>
                </a:tc>
                <a:extLst>
                  <a:ext uri="{0D108BD9-81ED-4DB2-BD59-A6C34878D82A}">
                    <a16:rowId xmlns:a16="http://schemas.microsoft.com/office/drawing/2014/main" val="536925071"/>
                  </a:ext>
                </a:extLst>
              </a:tr>
              <a:tr h="0">
                <a:tc vMerge="1">
                  <a:txBody>
                    <a:bodyPr/>
                    <a:lstStyle/>
                    <a:p>
                      <a:endParaRPr lang="fr-CA" sz="1200" dirty="0"/>
                    </a:p>
                  </a:txBody>
                  <a:tcPr/>
                </a:tc>
                <a:tc>
                  <a:txBody>
                    <a:bodyPr/>
                    <a:lstStyle/>
                    <a:p>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1232884018"/>
                  </a:ext>
                </a:extLst>
              </a:tr>
              <a:tr h="0">
                <a:tc vMerge="1">
                  <a:txBody>
                    <a:bodyPr/>
                    <a:lstStyle/>
                    <a:p>
                      <a:endParaRPr lang="fr-CA" sz="1200" dirty="0"/>
                    </a:p>
                  </a:txBody>
                  <a:tcPr/>
                </a:tc>
                <a:tc>
                  <a:txBody>
                    <a:bodyPr/>
                    <a:lstStyle/>
                    <a:p>
                      <a:endParaRPr lang="fr-CA" sz="1000" dirty="0">
                        <a:latin typeface="Hero New" panose="02000500000000000000" pitchFamily="50" charset="0"/>
                      </a:endParaRPr>
                    </a:p>
                  </a:txBody>
                  <a:tcPr anchor="ctr">
                    <a:solidFill>
                      <a:srgbClr val="CCECFF"/>
                    </a:solidFill>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1929960297"/>
                  </a:ext>
                </a:extLst>
              </a:tr>
              <a:tr h="215780">
                <a:tc gridSpan="2">
                  <a:txBody>
                    <a:bodyPr/>
                    <a:lstStyle/>
                    <a:p>
                      <a:r>
                        <a:rPr lang="fr-CA" sz="1000" dirty="0">
                          <a:latin typeface="Hero New" panose="02000500000000000000" pitchFamily="50" charset="0"/>
                        </a:rPr>
                        <a:t>Insertion professionnelle – Annexe 57</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88682280"/>
                  </a:ext>
                </a:extLst>
              </a:tr>
              <a:tr h="213184">
                <a:tc gridSpan="2">
                  <a:txBody>
                    <a:bodyPr/>
                    <a:lstStyle/>
                    <a:p>
                      <a:r>
                        <a:rPr lang="fr-CA" sz="1000" dirty="0">
                          <a:latin typeface="Hero New" panose="02000500000000000000" pitchFamily="50" charset="0"/>
                        </a:rPr>
                        <a:t>Activités étudiantes</a:t>
                      </a:r>
                    </a:p>
                  </a:txBody>
                  <a:tcPr anchor="ctr">
                    <a:solidFill>
                      <a:srgbClr val="CCECFF"/>
                    </a:solidFill>
                  </a:tcPr>
                </a:tc>
                <a:tc hMerge="1">
                  <a:txBody>
                    <a:bodyPr/>
                    <a:lstStyle/>
                    <a:p>
                      <a:endParaRPr lang="fr-CA"/>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4137872667"/>
                  </a:ext>
                </a:extLst>
              </a:tr>
              <a:tr h="210093">
                <a:tc gridSpan="2">
                  <a:txBody>
                    <a:bodyPr/>
                    <a:lstStyle/>
                    <a:p>
                      <a:r>
                        <a:rPr lang="fr-CA" sz="1000" dirty="0">
                          <a:latin typeface="Hero New" panose="02000500000000000000" pitchFamily="50" charset="0"/>
                        </a:rPr>
                        <a:t>Autres activités professionnelles (mandats, projets, etc.)</a:t>
                      </a:r>
                    </a:p>
                  </a:txBody>
                  <a:tcPr anchor="ctr">
                    <a:solidFill>
                      <a:srgbClr val="CCECFF"/>
                    </a:solidFill>
                  </a:tcPr>
                </a:tc>
                <a:tc hMerge="1">
                  <a:txBody>
                    <a:bodyPr/>
                    <a:lstStyle/>
                    <a:p>
                      <a:endParaRPr lang="fr-CA" sz="1200"/>
                    </a:p>
                  </a:txBody>
                  <a:tcPr/>
                </a:tc>
                <a:tc>
                  <a:txBody>
                    <a:bodyPr/>
                    <a:lstStyle/>
                    <a:p>
                      <a:endParaRPr lang="fr-CA" sz="1000" dirty="0">
                        <a:latin typeface="Hero New" panose="02000500000000000000" pitchFamily="50" charset="0"/>
                      </a:endParaRPr>
                    </a:p>
                  </a:txBody>
                  <a:tcPr>
                    <a:solidFill>
                      <a:srgbClr val="CCECFF"/>
                    </a:solidFill>
                  </a:tcPr>
                </a:tc>
                <a:tc>
                  <a:txBody>
                    <a:bodyPr/>
                    <a:lstStyle/>
                    <a:p>
                      <a:endParaRPr lang="fr-CA" sz="1000" dirty="0">
                        <a:latin typeface="Hero New" panose="02000500000000000000" pitchFamily="50" charset="0"/>
                      </a:endParaRPr>
                    </a:p>
                  </a:txBody>
                  <a:tcPr>
                    <a:solidFill>
                      <a:srgbClr val="CCECFF"/>
                    </a:solidFill>
                  </a:tcPr>
                </a:tc>
                <a:extLst>
                  <a:ext uri="{0D108BD9-81ED-4DB2-BD59-A6C34878D82A}">
                    <a16:rowId xmlns:a16="http://schemas.microsoft.com/office/drawing/2014/main" val="1464004197"/>
                  </a:ext>
                </a:extLst>
              </a:tr>
              <a:tr h="205456">
                <a:tc gridSpan="2">
                  <a:txBody>
                    <a:bodyPr/>
                    <a:lstStyle/>
                    <a:p>
                      <a:r>
                        <a:rPr lang="fr-CA" sz="1000" b="1" dirty="0">
                          <a:latin typeface="Hero New" panose="02000500000000000000" pitchFamily="50" charset="0"/>
                        </a:rPr>
                        <a:t>Sous-total</a:t>
                      </a:r>
                    </a:p>
                  </a:txBody>
                  <a:tcPr anchor="ctr">
                    <a:solidFill>
                      <a:schemeClr val="bg1">
                        <a:lumMod val="75000"/>
                      </a:schemeClr>
                    </a:solidFill>
                  </a:tcPr>
                </a:tc>
                <a:tc hMerge="1">
                  <a:txBody>
                    <a:bodyPr/>
                    <a:lstStyle/>
                    <a:p>
                      <a:endParaRPr lang="fr-CA" sz="1200"/>
                    </a:p>
                  </a:txBody>
                  <a:tcPr/>
                </a:tc>
                <a:tc>
                  <a:txBody>
                    <a:bodyPr/>
                    <a:lstStyle/>
                    <a:p>
                      <a:endParaRPr lang="fr-CA" sz="1000">
                        <a:latin typeface="Hero New" panose="02000500000000000000" pitchFamily="50" charset="0"/>
                      </a:endParaRPr>
                    </a:p>
                  </a:txBody>
                  <a:tcPr>
                    <a:solidFill>
                      <a:schemeClr val="bg1">
                        <a:lumMod val="75000"/>
                      </a:schemeClr>
                    </a:solidFill>
                  </a:tcPr>
                </a:tc>
                <a:tc>
                  <a:txBody>
                    <a:bodyPr/>
                    <a:lstStyle/>
                    <a:p>
                      <a:endParaRPr lang="fr-CA" sz="1000" dirty="0">
                        <a:latin typeface="Hero New" panose="02000500000000000000" pitchFamily="50" charset="0"/>
                      </a:endParaRPr>
                    </a:p>
                  </a:txBody>
                  <a:tcPr>
                    <a:solidFill>
                      <a:schemeClr val="bg1">
                        <a:lumMod val="75000"/>
                      </a:schemeClr>
                    </a:solidFill>
                  </a:tcPr>
                </a:tc>
                <a:extLst>
                  <a:ext uri="{0D108BD9-81ED-4DB2-BD59-A6C34878D82A}">
                    <a16:rowId xmlns:a16="http://schemas.microsoft.com/office/drawing/2014/main" val="102923814"/>
                  </a:ext>
                </a:extLst>
              </a:tr>
              <a:tr h="142687">
                <a:tc gridSpan="2">
                  <a:txBody>
                    <a:bodyPr/>
                    <a:lstStyle/>
                    <a:p>
                      <a:r>
                        <a:rPr lang="fr-CA" sz="1000" dirty="0">
                          <a:latin typeface="Hero New" panose="02000500000000000000" pitchFamily="50" charset="0"/>
                        </a:rPr>
                        <a:t>Journées pédagogiques (Nbre heures x Nbre journées)</a:t>
                      </a:r>
                    </a:p>
                  </a:txBody>
                  <a:tcPr anchor="ctr">
                    <a:solidFill>
                      <a:srgbClr val="CCECFF"/>
                    </a:solidFill>
                  </a:tcPr>
                </a:tc>
                <a:tc hMerge="1">
                  <a:txBody>
                    <a:bodyPr/>
                    <a:lstStyle/>
                    <a:p>
                      <a:endParaRPr lang="fr-CA" sz="1200"/>
                    </a:p>
                  </a:txBody>
                  <a:tcPr/>
                </a:tc>
                <a:tc>
                  <a:txBody>
                    <a:bodyPr/>
                    <a:lstStyle/>
                    <a:p>
                      <a:pPr algn="ctr"/>
                      <a:r>
                        <a:rPr lang="fr-CA" sz="1000" dirty="0">
                          <a:latin typeface="Hero New" panose="02000500000000000000" pitchFamily="50" charset="0"/>
                        </a:rPr>
                        <a:t>108 h</a:t>
                      </a:r>
                    </a:p>
                  </a:txBody>
                  <a:tcPr>
                    <a:solidFill>
                      <a:srgbClr val="CCECFF"/>
                    </a:solidFill>
                  </a:tcPr>
                </a:tc>
                <a:tc>
                  <a:txBody>
                    <a:bodyPr/>
                    <a:lstStyle/>
                    <a:p>
                      <a:endParaRPr lang="fr-CA" sz="1000" dirty="0">
                        <a:latin typeface="Hero New" panose="02000500000000000000" pitchFamily="50" charset="0"/>
                      </a:endParaRPr>
                    </a:p>
                  </a:txBody>
                  <a:tcPr>
                    <a:lnTlToBr w="19050" cap="flat" cmpd="sng" algn="ctr">
                      <a:solidFill>
                        <a:schemeClr val="bg1"/>
                      </a:solidFill>
                      <a:prstDash val="solid"/>
                      <a:round/>
                      <a:headEnd type="none" w="med" len="med"/>
                      <a:tailEnd type="none" w="med" len="med"/>
                    </a:lnTlToBr>
                    <a:lnBlToTr w="19050" cap="flat" cmpd="sng" algn="ctr">
                      <a:solidFill>
                        <a:schemeClr val="bg1"/>
                      </a:solidFill>
                      <a:prstDash val="solid"/>
                      <a:round/>
                      <a:headEnd type="none" w="med" len="med"/>
                      <a:tailEnd type="none" w="med" len="med"/>
                    </a:lnBlToTr>
                    <a:solidFill>
                      <a:schemeClr val="bg1">
                        <a:lumMod val="75000"/>
                      </a:schemeClr>
                    </a:solidFill>
                  </a:tcPr>
                </a:tc>
                <a:extLst>
                  <a:ext uri="{0D108BD9-81ED-4DB2-BD59-A6C34878D82A}">
                    <a16:rowId xmlns:a16="http://schemas.microsoft.com/office/drawing/2014/main" val="372404577"/>
                  </a:ext>
                </a:extLst>
              </a:tr>
              <a:tr h="0">
                <a:tc gridSpan="2">
                  <a:txBody>
                    <a:bodyPr/>
                    <a:lstStyle/>
                    <a:p>
                      <a:r>
                        <a:rPr lang="fr-CA" sz="1000" dirty="0">
                          <a:latin typeface="Hero New" panose="02000500000000000000" pitchFamily="50" charset="0"/>
                        </a:rPr>
                        <a:t>Travail déterminé par l’enseignante ou l’enseignant</a:t>
                      </a:r>
                    </a:p>
                    <a:p>
                      <a:r>
                        <a:rPr lang="fr-CA" sz="1000" dirty="0">
                          <a:latin typeface="Hero New" panose="02000500000000000000" pitchFamily="50" charset="0"/>
                        </a:rPr>
                        <a:t>(5 heures x 40 heures)</a:t>
                      </a:r>
                      <a:r>
                        <a:rPr lang="fr-CA" sz="1000" baseline="30000" dirty="0">
                          <a:latin typeface="Hero New" panose="02000500000000000000" pitchFamily="50" charset="0"/>
                        </a:rPr>
                        <a:t>4</a:t>
                      </a:r>
                      <a:endParaRPr lang="fr-CA" sz="1000" dirty="0">
                        <a:latin typeface="Hero New" panose="02000500000000000000" pitchFamily="50" charset="0"/>
                      </a:endParaRPr>
                    </a:p>
                  </a:txBody>
                  <a:tcPr anchor="ctr">
                    <a:solidFill>
                      <a:srgbClr val="CCECFF"/>
                    </a:solidFill>
                  </a:tcPr>
                </a:tc>
                <a:tc hMerge="1">
                  <a:txBody>
                    <a:bodyPr/>
                    <a:lstStyle/>
                    <a:p>
                      <a:endParaRPr lang="fr-CA" sz="1200"/>
                    </a:p>
                  </a:txBody>
                  <a:tcPr/>
                </a:tc>
                <a:tc>
                  <a:txBody>
                    <a:bodyPr/>
                    <a:lstStyle/>
                    <a:p>
                      <a:pPr algn="ctr"/>
                      <a:r>
                        <a:rPr lang="fr-CA" sz="1000" dirty="0">
                          <a:latin typeface="Hero New" panose="02000500000000000000" pitchFamily="50" charset="0"/>
                        </a:rPr>
                        <a:t>200 h</a:t>
                      </a:r>
                    </a:p>
                  </a:txBody>
                  <a:tcPr anchor="ctr">
                    <a:lnB w="19050" cap="flat" cmpd="sng" algn="ctr">
                      <a:solidFill>
                        <a:schemeClr val="bg1"/>
                      </a:solidFill>
                      <a:prstDash val="solid"/>
                      <a:round/>
                      <a:headEnd type="none" w="med" len="med"/>
                      <a:tailEnd type="none" w="med" len="med"/>
                    </a:lnB>
                    <a:solidFill>
                      <a:srgbClr val="CCECFF"/>
                    </a:solidFill>
                  </a:tcPr>
                </a:tc>
                <a:tc>
                  <a:txBody>
                    <a:bodyPr/>
                    <a:lstStyle/>
                    <a:p>
                      <a:endParaRPr lang="fr-CA" sz="1000" dirty="0">
                        <a:latin typeface="Hero New" panose="02000500000000000000" pitchFamily="50" charset="0"/>
                      </a:endParaRPr>
                    </a:p>
                  </a:txBody>
                  <a:tcPr>
                    <a:lnB w="19050" cap="flat" cmpd="sng" algn="ctr">
                      <a:solidFill>
                        <a:schemeClr val="bg1"/>
                      </a:solidFill>
                      <a:prstDash val="solid"/>
                      <a:round/>
                      <a:headEnd type="none" w="med" len="med"/>
                      <a:tailEnd type="none" w="med" len="med"/>
                    </a:lnB>
                    <a:lnTlToBr w="19050" cap="flat" cmpd="sng" algn="ctr">
                      <a:solidFill>
                        <a:schemeClr val="bg1"/>
                      </a:solidFill>
                      <a:prstDash val="solid"/>
                      <a:round/>
                      <a:headEnd type="none" w="med" len="med"/>
                      <a:tailEnd type="none" w="med" len="med"/>
                    </a:lnTlToBr>
                    <a:lnBlToTr w="19050" cap="flat" cmpd="sng" algn="ctr">
                      <a:solidFill>
                        <a:schemeClr val="bg1"/>
                      </a:solidFill>
                      <a:prstDash val="solid"/>
                      <a:round/>
                      <a:headEnd type="none" w="med" len="med"/>
                      <a:tailEnd type="none" w="med" len="med"/>
                    </a:lnBlToTr>
                    <a:solidFill>
                      <a:schemeClr val="bg1">
                        <a:lumMod val="75000"/>
                      </a:schemeClr>
                    </a:solidFill>
                  </a:tcPr>
                </a:tc>
                <a:extLst>
                  <a:ext uri="{0D108BD9-81ED-4DB2-BD59-A6C34878D82A}">
                    <a16:rowId xmlns:a16="http://schemas.microsoft.com/office/drawing/2014/main" val="603341801"/>
                  </a:ext>
                </a:extLst>
              </a:tr>
              <a:tr h="165084">
                <a:tc gridSpan="2">
                  <a:txBody>
                    <a:bodyPr/>
                    <a:lstStyle/>
                    <a:p>
                      <a:pPr algn="l"/>
                      <a:r>
                        <a:rPr lang="fr-CA" sz="1000" b="1" dirty="0">
                          <a:solidFill>
                            <a:schemeClr val="bg1"/>
                          </a:solidFill>
                          <a:latin typeface="Hero New" panose="02000500000000000000" pitchFamily="50" charset="0"/>
                        </a:rPr>
                        <a:t>Total </a:t>
                      </a:r>
                    </a:p>
                  </a:txBody>
                  <a:tcPr anchor="ctr">
                    <a:solidFill>
                      <a:srgbClr val="007DA5"/>
                    </a:solidFill>
                  </a:tcPr>
                </a:tc>
                <a:tc hMerge="1">
                  <a:txBody>
                    <a:bodyPr/>
                    <a:lstStyle/>
                    <a:p>
                      <a:endParaRPr lang="fr-CA" sz="1200"/>
                    </a:p>
                  </a:txBody>
                  <a:tcPr/>
                </a:tc>
                <a:tc>
                  <a:txBody>
                    <a:bodyPr/>
                    <a:lstStyle/>
                    <a:p>
                      <a:pPr algn="ctr"/>
                      <a:r>
                        <a:rPr lang="fr-CA" sz="1000" b="1" dirty="0">
                          <a:solidFill>
                            <a:schemeClr val="bg1"/>
                          </a:solidFill>
                          <a:latin typeface="Hero New" panose="02000500000000000000" pitchFamily="50" charset="0"/>
                        </a:rPr>
                        <a:t>560 heures</a:t>
                      </a: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solidFill>
                      <a:srgbClr val="007DA5"/>
                    </a:solidFill>
                  </a:tcPr>
                </a:tc>
                <a:tc>
                  <a:txBody>
                    <a:bodyPr/>
                    <a:lstStyle/>
                    <a:p>
                      <a:endParaRPr lang="fr-CA" sz="1000" dirty="0">
                        <a:latin typeface="Hero New" panose="02000500000000000000" pitchFamily="50" charset="0"/>
                      </a:endParaRPr>
                    </a:p>
                  </a:txBody>
                  <a:tcPr>
                    <a:lnL w="19050" cap="flat" cmpd="sng" algn="ctr">
                      <a:solidFill>
                        <a:schemeClr val="bg1"/>
                      </a:solidFill>
                      <a:prstDash val="solid"/>
                      <a:round/>
                      <a:headEnd type="none" w="med" len="med"/>
                      <a:tailEnd type="none" w="med" len="med"/>
                    </a:lnL>
                    <a:lnR w="12700" cmpd="sng">
                      <a:noFill/>
                    </a:lnR>
                    <a:lnT w="19050" cap="flat" cmpd="sng" algn="ctr">
                      <a:solidFill>
                        <a:schemeClr val="bg1"/>
                      </a:solidFill>
                      <a:prstDash val="solid"/>
                      <a:round/>
                      <a:headEnd type="none" w="med" len="med"/>
                      <a:tailEnd type="none" w="med" len="med"/>
                    </a:lnT>
                    <a:lnB w="12700" cmpd="sng">
                      <a:noFill/>
                    </a:lnB>
                    <a:lnTlToBr w="19050" cap="flat" cmpd="sng" algn="ctr">
                      <a:noFill/>
                      <a:prstDash val="solid"/>
                      <a:round/>
                      <a:headEnd type="none" w="med" len="med"/>
                      <a:tailEnd type="none" w="med" len="med"/>
                    </a:lnTlToBr>
                    <a:lnBlToTr w="19050" cap="flat" cmpd="sng" algn="ctr">
                      <a:noFill/>
                      <a:prstDash val="solid"/>
                      <a:round/>
                      <a:headEnd type="none" w="med" len="med"/>
                      <a:tailEnd type="none" w="med" len="med"/>
                    </a:lnBlToTr>
                    <a:noFill/>
                  </a:tcPr>
                </a:tc>
                <a:extLst>
                  <a:ext uri="{0D108BD9-81ED-4DB2-BD59-A6C34878D82A}">
                    <a16:rowId xmlns:a16="http://schemas.microsoft.com/office/drawing/2014/main" val="643911388"/>
                  </a:ext>
                </a:extLst>
              </a:tr>
            </a:tbl>
          </a:graphicData>
        </a:graphic>
      </p:graphicFrame>
    </p:spTree>
    <p:extLst>
      <p:ext uri="{BB962C8B-B14F-4D97-AF65-F5344CB8AC3E}">
        <p14:creationId xmlns:p14="http://schemas.microsoft.com/office/powerpoint/2010/main" val="38602302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7CDF73E-127C-2403-124D-E6432309256B}"/>
              </a:ext>
            </a:extLst>
          </p:cNvPr>
          <p:cNvSpPr txBox="1"/>
          <p:nvPr/>
        </p:nvSpPr>
        <p:spPr>
          <a:xfrm>
            <a:off x="1045779" y="557047"/>
            <a:ext cx="10100442" cy="6001643"/>
          </a:xfrm>
          <a:prstGeom prst="rect">
            <a:avLst/>
          </a:prstGeom>
          <a:noFill/>
        </p:spPr>
        <p:txBody>
          <a:bodyPr wrap="square" rtlCol="0">
            <a:spAutoFit/>
          </a:bodyPr>
          <a:lstStyle/>
          <a:p>
            <a:pPr marL="536575" indent="-536575" algn="just">
              <a:buAutoNum type="arabicPlain"/>
            </a:pPr>
            <a:r>
              <a:rPr lang="fr-CA" sz="2400" dirty="0">
                <a:latin typeface="Hero New Light" panose="02000400000000000000" pitchFamily="50" charset="0"/>
              </a:rPr>
              <a:t>Dans certains cas, du temps peut-être reconnu pour l’insertion professionnelle (annexe 57).</a:t>
            </a:r>
          </a:p>
          <a:p>
            <a:pPr marL="536575" indent="-536575" algn="just">
              <a:buAutoNum type="arabicPlain"/>
            </a:pPr>
            <a:endParaRPr lang="fr-CA" sz="2400" dirty="0">
              <a:latin typeface="Hero New Light" panose="02000400000000000000" pitchFamily="50" charset="0"/>
            </a:endParaRPr>
          </a:p>
          <a:p>
            <a:pPr marL="536575" indent="-536575" algn="just">
              <a:buAutoNum type="arabicPlain" startAt="2"/>
            </a:pPr>
            <a:r>
              <a:rPr lang="fr-CA" sz="2400" dirty="0">
                <a:latin typeface="Hero New Light" panose="02000400000000000000" pitchFamily="50" charset="0"/>
              </a:rPr>
              <a:t>Ce nombre de jours/semaines peut varier en fonction du nombre de jours de classe au calendrier scolaire.</a:t>
            </a:r>
          </a:p>
          <a:p>
            <a:pPr marL="536575" indent="-536575" algn="just">
              <a:buAutoNum type="arabicPlain" startAt="2"/>
            </a:pPr>
            <a:endParaRPr lang="fr-CA" sz="2400" dirty="0">
              <a:latin typeface="Hero New Light" panose="02000400000000000000" pitchFamily="50" charset="0"/>
            </a:endParaRPr>
          </a:p>
          <a:p>
            <a:pPr marL="536575" lvl="1" indent="-536575" algn="just">
              <a:buAutoNum type="arabicPlain" startAt="3"/>
            </a:pPr>
            <a:r>
              <a:rPr lang="fr-CA" sz="2400" dirty="0">
                <a:latin typeface="Hero New Light" panose="02000400000000000000" pitchFamily="50" charset="0"/>
              </a:rPr>
              <a:t>Dans le respect des dispositions locales, le cas échéant, ce temps doit être converti sur une base annuelle.</a:t>
            </a:r>
          </a:p>
          <a:p>
            <a:pPr marL="536575" indent="-536575" algn="just">
              <a:buAutoNum type="arabicPlain" startAt="3"/>
            </a:pPr>
            <a:endParaRPr lang="fr-CA" sz="2400" dirty="0">
              <a:latin typeface="Hero New Light" panose="02000400000000000000" pitchFamily="50" charset="0"/>
            </a:endParaRPr>
          </a:p>
          <a:p>
            <a:pPr marL="536575" indent="-536575" algn="just"/>
            <a:r>
              <a:rPr lang="fr-CA" sz="2400" dirty="0">
                <a:latin typeface="Hero New Light" panose="02000400000000000000" pitchFamily="50" charset="0"/>
              </a:rPr>
              <a:t>4 	Le travail à accomplir est celui visé à la fonction générale (clause 8-2.01). Parmi ces heures, 80 heures annuellement sont effectuées au lieu déterminé par l’enseignante ou l’enseignant et peuvent être accomplies en dehors de l’amplitude. De plus, le temps requis pour les 10 rencontres collectives et pour les 3 premières réunions avec les parents est compris 	dans ces 200 heures.</a:t>
            </a:r>
          </a:p>
        </p:txBody>
      </p:sp>
    </p:spTree>
    <p:extLst>
      <p:ext uri="{BB962C8B-B14F-4D97-AF65-F5344CB8AC3E}">
        <p14:creationId xmlns:p14="http://schemas.microsoft.com/office/powerpoint/2010/main" val="1576591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470B5BE-98C0-4225-959F-9CA7E947CA12}"/>
              </a:ext>
            </a:extLst>
          </p:cNvPr>
          <p:cNvSpPr txBox="1"/>
          <p:nvPr/>
        </p:nvSpPr>
        <p:spPr>
          <a:xfrm>
            <a:off x="1219200" y="1720840"/>
            <a:ext cx="9753600" cy="3416320"/>
          </a:xfrm>
          <a:prstGeom prst="rect">
            <a:avLst/>
          </a:prstGeom>
          <a:noFill/>
        </p:spPr>
        <p:txBody>
          <a:bodyPr wrap="square" rtlCol="0" anchor="ctr">
            <a:spAutoFit/>
          </a:bodyPr>
          <a:lstStyle/>
          <a:p>
            <a:pPr algn="just"/>
            <a:r>
              <a:rPr lang="fr-CA" sz="3600" dirty="0">
                <a:latin typeface="Hero New Light" panose="02000400000000000000" pitchFamily="50" charset="0"/>
                <a:cs typeface="Posterama" panose="020B0504020200020000" pitchFamily="34" charset="0"/>
              </a:rPr>
              <a:t>Attendu :</a:t>
            </a:r>
          </a:p>
          <a:p>
            <a:pPr algn="just"/>
            <a:endParaRPr lang="fr-CA" sz="3600" dirty="0">
              <a:latin typeface="Hero New Light" panose="02000400000000000000" pitchFamily="50" charset="0"/>
              <a:cs typeface="Posterama" panose="020B0504020200020000" pitchFamily="34" charset="0"/>
            </a:endParaRPr>
          </a:p>
          <a:p>
            <a:pPr marL="285750" indent="-285750" algn="just">
              <a:buFont typeface="Arial" panose="020B0604020202020204" pitchFamily="34" charset="0"/>
              <a:buChar char="•"/>
            </a:pPr>
            <a:r>
              <a:rPr lang="fr-CA" sz="3600" dirty="0">
                <a:latin typeface="Hero New Light" panose="02000400000000000000" pitchFamily="50" charset="0"/>
                <a:cs typeface="Posterama" panose="020B0504020200020000" pitchFamily="34" charset="0"/>
              </a:rPr>
              <a:t>L’importance de reconnaître l’autonomie du personnel enseignant</a:t>
            </a:r>
          </a:p>
          <a:p>
            <a:endParaRPr lang="fr-CA" sz="3600" dirty="0">
              <a:latin typeface="Hero New Light" panose="02000400000000000000" pitchFamily="50" charset="0"/>
              <a:cs typeface="Posterama" panose="020B0504020200020000" pitchFamily="34" charset="0"/>
            </a:endParaRPr>
          </a:p>
          <a:p>
            <a:pPr marL="285750" indent="-285750" algn="just">
              <a:buFont typeface="Arial" panose="020B0604020202020204" pitchFamily="34" charset="0"/>
              <a:buChar char="•"/>
            </a:pPr>
            <a:r>
              <a:rPr lang="fr-CA" sz="3600" dirty="0">
                <a:latin typeface="Hero New Light" panose="02000400000000000000" pitchFamily="50" charset="0"/>
                <a:cs typeface="Posterama" panose="020B0504020200020000" pitchFamily="34" charset="0"/>
              </a:rPr>
              <a:t>La volonté de ne pas alourdir la tâche</a:t>
            </a:r>
          </a:p>
        </p:txBody>
      </p:sp>
    </p:spTree>
    <p:extLst>
      <p:ext uri="{BB962C8B-B14F-4D97-AF65-F5344CB8AC3E}">
        <p14:creationId xmlns:p14="http://schemas.microsoft.com/office/powerpoint/2010/main" val="461534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D64430-AB89-4A2D-83A8-20D51F3DC480}"/>
              </a:ext>
            </a:extLst>
          </p:cNvPr>
          <p:cNvSpPr txBox="1"/>
          <p:nvPr/>
        </p:nvSpPr>
        <p:spPr>
          <a:xfrm>
            <a:off x="1562100" y="1177439"/>
            <a:ext cx="9222441" cy="4524315"/>
          </a:xfrm>
          <a:prstGeom prst="rect">
            <a:avLst/>
          </a:prstGeom>
          <a:noFill/>
        </p:spPr>
        <p:txBody>
          <a:bodyPr wrap="square" rtlCol="0">
            <a:spAutoFit/>
          </a:bodyPr>
          <a:lstStyle/>
          <a:p>
            <a:r>
              <a:rPr lang="fr-CA" sz="3600" dirty="0">
                <a:latin typeface="Hero New Light" panose="02000400000000000000" pitchFamily="50" charset="0"/>
                <a:cs typeface="Posterama" panose="020B0504020200020000" pitchFamily="34" charset="0"/>
              </a:rPr>
              <a:t>Année de travail : 200 jours</a:t>
            </a:r>
          </a:p>
          <a:p>
            <a:endParaRPr lang="fr-CA" sz="3600" dirty="0">
              <a:latin typeface="Hero New Light" panose="02000400000000000000" pitchFamily="50" charset="0"/>
              <a:cs typeface="Posterama" panose="020B0504020200020000" pitchFamily="34" charset="0"/>
            </a:endParaRPr>
          </a:p>
          <a:p>
            <a:r>
              <a:rPr lang="fr-CA" sz="3600" dirty="0">
                <a:latin typeface="Hero New Light" panose="02000400000000000000" pitchFamily="50" charset="0"/>
                <a:cs typeface="Posterama" panose="020B0504020200020000" pitchFamily="34" charset="0"/>
              </a:rPr>
              <a:t>Deux grands paramètres : </a:t>
            </a:r>
          </a:p>
          <a:p>
            <a:pPr marL="1344613" indent="-627063">
              <a:tabLst>
                <a:tab pos="985838" algn="l"/>
              </a:tabLst>
            </a:pPr>
            <a:endParaRPr lang="fr-CA" sz="3600" dirty="0">
              <a:latin typeface="Hero New Light" panose="02000400000000000000" pitchFamily="50" charset="0"/>
              <a:cs typeface="Posterama" panose="020B0504020200020000" pitchFamily="34" charset="0"/>
            </a:endParaRPr>
          </a:p>
          <a:p>
            <a:pPr marL="1344613" indent="-627063">
              <a:buFont typeface="Arial" panose="020B0604020202020204" pitchFamily="34" charset="0"/>
              <a:buChar char="•"/>
              <a:tabLst>
                <a:tab pos="985838" algn="l"/>
              </a:tabLst>
            </a:pPr>
            <a:r>
              <a:rPr lang="fr-CA" sz="3600" dirty="0">
                <a:latin typeface="Hero New Light" panose="02000400000000000000" pitchFamily="50" charset="0"/>
                <a:cs typeface="Posterama" panose="020B0504020200020000" pitchFamily="34" charset="0"/>
              </a:rPr>
              <a:t>Tâche éducative</a:t>
            </a:r>
          </a:p>
          <a:p>
            <a:pPr marL="1344613" indent="-627063">
              <a:buFont typeface="Arial" panose="020B0604020202020204" pitchFamily="34" charset="0"/>
              <a:buChar char="•"/>
              <a:tabLst>
                <a:tab pos="985838" algn="l"/>
              </a:tabLst>
            </a:pPr>
            <a:endParaRPr lang="fr-CA" sz="3600" dirty="0">
              <a:latin typeface="Hero New Light" panose="02000400000000000000" pitchFamily="50" charset="0"/>
              <a:cs typeface="Posterama" panose="020B0504020200020000" pitchFamily="34" charset="0"/>
            </a:endParaRPr>
          </a:p>
          <a:p>
            <a:pPr marL="1344613" indent="-627063">
              <a:buFont typeface="Arial" panose="020B0604020202020204" pitchFamily="34" charset="0"/>
              <a:buChar char="•"/>
              <a:tabLst>
                <a:tab pos="985838" algn="l"/>
              </a:tabLst>
            </a:pPr>
            <a:r>
              <a:rPr lang="fr-CA" sz="3600" dirty="0">
                <a:latin typeface="Hero New Light" panose="02000400000000000000" pitchFamily="50" charset="0"/>
                <a:cs typeface="Posterama" panose="020B0504020200020000" pitchFamily="34" charset="0"/>
              </a:rPr>
              <a:t>Autres tâches professionnelles (ATP)</a:t>
            </a:r>
          </a:p>
        </p:txBody>
      </p:sp>
    </p:spTree>
    <p:extLst>
      <p:ext uri="{BB962C8B-B14F-4D97-AF65-F5344CB8AC3E}">
        <p14:creationId xmlns:p14="http://schemas.microsoft.com/office/powerpoint/2010/main" val="2014391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2">
            <a:extLst>
              <a:ext uri="{FF2B5EF4-FFF2-40B4-BE49-F238E27FC236}">
                <a16:creationId xmlns:a16="http://schemas.microsoft.com/office/drawing/2014/main" id="{200D27A2-587D-432F-9B45-D0348AB4E89F}"/>
              </a:ext>
            </a:extLst>
          </p:cNvPr>
          <p:cNvGraphicFramePr>
            <a:graphicFrameLocks noGrp="1"/>
          </p:cNvGraphicFramePr>
          <p:nvPr>
            <p:extLst>
              <p:ext uri="{D42A27DB-BD31-4B8C-83A1-F6EECF244321}">
                <p14:modId xmlns:p14="http://schemas.microsoft.com/office/powerpoint/2010/main" val="2941037493"/>
              </p:ext>
            </p:extLst>
          </p:nvPr>
        </p:nvGraphicFramePr>
        <p:xfrm>
          <a:off x="1846729" y="386727"/>
          <a:ext cx="8722659" cy="5951868"/>
        </p:xfrm>
        <a:graphic>
          <a:graphicData uri="http://schemas.openxmlformats.org/drawingml/2006/table">
            <a:tbl>
              <a:tblPr firstRow="1" bandRow="1">
                <a:tableStyleId>{5C22544A-7EE6-4342-B048-85BDC9FD1C3A}</a:tableStyleId>
              </a:tblPr>
              <a:tblGrid>
                <a:gridCol w="715129">
                  <a:extLst>
                    <a:ext uri="{9D8B030D-6E8A-4147-A177-3AD203B41FA5}">
                      <a16:colId xmlns:a16="http://schemas.microsoft.com/office/drawing/2014/main" val="1123354776"/>
                    </a:ext>
                  </a:extLst>
                </a:gridCol>
                <a:gridCol w="2556989">
                  <a:extLst>
                    <a:ext uri="{9D8B030D-6E8A-4147-A177-3AD203B41FA5}">
                      <a16:colId xmlns:a16="http://schemas.microsoft.com/office/drawing/2014/main" val="4116711730"/>
                    </a:ext>
                  </a:extLst>
                </a:gridCol>
                <a:gridCol w="2571325">
                  <a:extLst>
                    <a:ext uri="{9D8B030D-6E8A-4147-A177-3AD203B41FA5}">
                      <a16:colId xmlns:a16="http://schemas.microsoft.com/office/drawing/2014/main" val="301872390"/>
                    </a:ext>
                  </a:extLst>
                </a:gridCol>
                <a:gridCol w="2879216">
                  <a:extLst>
                    <a:ext uri="{9D8B030D-6E8A-4147-A177-3AD203B41FA5}">
                      <a16:colId xmlns:a16="http://schemas.microsoft.com/office/drawing/2014/main" val="936902554"/>
                    </a:ext>
                  </a:extLst>
                </a:gridCol>
              </a:tblGrid>
              <a:tr h="608407">
                <a:tc gridSpan="4">
                  <a:txBody>
                    <a:bodyPr/>
                    <a:lstStyle/>
                    <a:p>
                      <a:pPr algn="ctr"/>
                      <a:r>
                        <a:rPr lang="fr-CA" dirty="0">
                          <a:latin typeface="Hero New SemiBold" panose="02000700000000000000" pitchFamily="50" charset="0"/>
                        </a:rPr>
                        <a:t>Les activités professionnelles de la tâche enseignante</a:t>
                      </a:r>
                    </a:p>
                  </a:txBody>
                  <a:tcPr anchor="ctr">
                    <a:solidFill>
                      <a:srgbClr val="077DA3"/>
                    </a:solidFill>
                  </a:tcPr>
                </a:tc>
                <a:tc hMerge="1">
                  <a:txBody>
                    <a:bodyPr/>
                    <a:lstStyle/>
                    <a:p>
                      <a:endParaRPr lang="fr-CA" dirty="0"/>
                    </a:p>
                  </a:txBody>
                  <a:tcPr/>
                </a:tc>
                <a:tc hMerge="1">
                  <a:txBody>
                    <a:bodyPr/>
                    <a:lstStyle/>
                    <a:p>
                      <a:endParaRPr lang="fr-CA" dirty="0"/>
                    </a:p>
                  </a:txBody>
                  <a:tcPr/>
                </a:tc>
                <a:tc hMerge="1">
                  <a:txBody>
                    <a:bodyPr/>
                    <a:lstStyle/>
                    <a:p>
                      <a:endParaRPr lang="fr-CA" dirty="0"/>
                    </a:p>
                  </a:txBody>
                  <a:tcPr/>
                </a:tc>
                <a:extLst>
                  <a:ext uri="{0D108BD9-81ED-4DB2-BD59-A6C34878D82A}">
                    <a16:rowId xmlns:a16="http://schemas.microsoft.com/office/drawing/2014/main" val="2883527868"/>
                  </a:ext>
                </a:extLst>
              </a:tr>
              <a:tr h="375221">
                <a:tc>
                  <a:txBody>
                    <a:bodyPr/>
                    <a:lstStyle/>
                    <a:p>
                      <a:endParaRPr lang="fr-CA" dirty="0">
                        <a:latin typeface="Hero New Super" panose="02000A00000000000000" pitchFamily="50" charset="0"/>
                      </a:endParaRPr>
                    </a:p>
                  </a:txBody>
                  <a:tcPr>
                    <a:solidFill>
                      <a:srgbClr val="077DA3"/>
                    </a:solidFill>
                  </a:tcPr>
                </a:tc>
                <a:tc>
                  <a:txBody>
                    <a:bodyPr/>
                    <a:lstStyle/>
                    <a:p>
                      <a:pPr algn="ctr"/>
                      <a:r>
                        <a:rPr lang="fr-CA" sz="1400" b="1" dirty="0">
                          <a:solidFill>
                            <a:schemeClr val="bg1"/>
                          </a:solidFill>
                          <a:latin typeface="Hero New SemiBold" panose="02000700000000000000" pitchFamily="50" charset="0"/>
                        </a:rPr>
                        <a:t>Préscolaire</a:t>
                      </a:r>
                    </a:p>
                  </a:txBody>
                  <a:tcPr anchor="ctr">
                    <a:solidFill>
                      <a:srgbClr val="077DA3"/>
                    </a:solidFill>
                  </a:tcPr>
                </a:tc>
                <a:tc>
                  <a:txBody>
                    <a:bodyPr/>
                    <a:lstStyle/>
                    <a:p>
                      <a:pPr algn="ctr"/>
                      <a:r>
                        <a:rPr lang="fr-CA" sz="1400" b="1" dirty="0">
                          <a:solidFill>
                            <a:schemeClr val="bg1"/>
                          </a:solidFill>
                          <a:latin typeface="Hero New SemiBold" panose="02000700000000000000" pitchFamily="50" charset="0"/>
                        </a:rPr>
                        <a:t>Primaire</a:t>
                      </a:r>
                    </a:p>
                  </a:txBody>
                  <a:tcPr anchor="ctr">
                    <a:solidFill>
                      <a:srgbClr val="077DA3"/>
                    </a:solidFill>
                  </a:tcPr>
                </a:tc>
                <a:tc>
                  <a:txBody>
                    <a:bodyPr/>
                    <a:lstStyle/>
                    <a:p>
                      <a:pPr algn="ctr"/>
                      <a:r>
                        <a:rPr lang="fr-CA" sz="1400" b="1" dirty="0">
                          <a:solidFill>
                            <a:schemeClr val="bg1"/>
                          </a:solidFill>
                          <a:latin typeface="Hero New SemiBold" panose="02000700000000000000" pitchFamily="50" charset="0"/>
                        </a:rPr>
                        <a:t>Secondaire</a:t>
                      </a:r>
                    </a:p>
                  </a:txBody>
                  <a:tcPr anchor="ctr">
                    <a:solidFill>
                      <a:srgbClr val="077DA3"/>
                    </a:solidFill>
                  </a:tcPr>
                </a:tc>
                <a:extLst>
                  <a:ext uri="{0D108BD9-81ED-4DB2-BD59-A6C34878D82A}">
                    <a16:rowId xmlns:a16="http://schemas.microsoft.com/office/drawing/2014/main" val="3431903664"/>
                  </a:ext>
                </a:extLst>
              </a:tr>
              <a:tr h="476374">
                <a:tc rowSpan="2">
                  <a:txBody>
                    <a:bodyPr/>
                    <a:lstStyle/>
                    <a:p>
                      <a:pPr algn="ctr"/>
                      <a:r>
                        <a:rPr lang="fr-CA" sz="1400" b="1" dirty="0">
                          <a:solidFill>
                            <a:schemeClr val="bg1"/>
                          </a:solidFill>
                          <a:latin typeface="Hero New SemiBold" panose="02000700000000000000" pitchFamily="50" charset="0"/>
                        </a:rPr>
                        <a:t>Tâche éducative (TE)</a:t>
                      </a:r>
                    </a:p>
                  </a:txBody>
                  <a:tcPr vert="vert270" anchor="ctr">
                    <a:solidFill>
                      <a:srgbClr val="077DA3"/>
                    </a:solidFill>
                  </a:tcPr>
                </a:tc>
                <a:tc>
                  <a:txBody>
                    <a:bodyPr/>
                    <a:lstStyle/>
                    <a:p>
                      <a:pPr marL="285750" indent="-285750" algn="l">
                        <a:buFont typeface="Avenir Next LT Pro" panose="020B0504020202020204" pitchFamily="34" charset="0"/>
                        <a:buChar char="›"/>
                      </a:pPr>
                      <a:r>
                        <a:rPr lang="fr-CA" sz="1400" dirty="0">
                          <a:latin typeface="Hero New Light" panose="02000400000000000000" pitchFamily="50" charset="0"/>
                        </a:rPr>
                        <a:t>Activités de formation et d’éveil</a:t>
                      </a:r>
                    </a:p>
                  </a:txBody>
                  <a:tcPr/>
                </a:tc>
                <a:tc gridSpan="2">
                  <a:txBody>
                    <a:bodyPr/>
                    <a:lstStyle/>
                    <a:p>
                      <a:pPr marL="358775" indent="-358775" algn="ctr">
                        <a:buFont typeface="Avenir Next LT Pro" panose="020B0504020202020204" pitchFamily="34" charset="0"/>
                        <a:buChar char="›"/>
                        <a:tabLst>
                          <a:tab pos="1524000" algn="l"/>
                        </a:tabLst>
                      </a:pPr>
                      <a:r>
                        <a:rPr lang="fr-CA" sz="1400" dirty="0">
                          <a:latin typeface="Hero New Light" panose="02000400000000000000" pitchFamily="50" charset="0"/>
                        </a:rPr>
                        <a:t>Cours et leçons</a:t>
                      </a:r>
                    </a:p>
                  </a:txBody>
                  <a:tcPr anchor="ctr"/>
                </a:tc>
                <a:tc hMerge="1">
                  <a:txBody>
                    <a:bodyPr/>
                    <a:lstStyle/>
                    <a:p>
                      <a:endParaRPr lang="fr-CA" sz="1400" dirty="0"/>
                    </a:p>
                  </a:txBody>
                  <a:tcPr/>
                </a:tc>
                <a:extLst>
                  <a:ext uri="{0D108BD9-81ED-4DB2-BD59-A6C34878D82A}">
                    <a16:rowId xmlns:a16="http://schemas.microsoft.com/office/drawing/2014/main" val="2966441844"/>
                  </a:ext>
                </a:extLst>
              </a:tr>
              <a:tr h="863050">
                <a:tc vMerge="1">
                  <a:txBody>
                    <a:bodyPr/>
                    <a:lstStyle/>
                    <a:p>
                      <a:endParaRPr lang="fr-CA" dirty="0"/>
                    </a:p>
                  </a:txBody>
                  <a:tcPr>
                    <a:solidFill>
                      <a:schemeClr val="accent1"/>
                    </a:solidFill>
                  </a:tcPr>
                </a:tc>
                <a:tc gridSpan="3">
                  <a:txBody>
                    <a:bodyPr/>
                    <a:lstStyle/>
                    <a:p>
                      <a:pPr marL="285750" indent="-285750" algn="l">
                        <a:buFont typeface="Avenir Next LT Pro" panose="020B0504020202020204" pitchFamily="34" charset="0"/>
                        <a:buChar char="›"/>
                      </a:pPr>
                      <a:r>
                        <a:rPr lang="fr-CA" sz="1400" dirty="0">
                          <a:latin typeface="Hero New Light" panose="02000400000000000000" pitchFamily="50" charset="0"/>
                        </a:rPr>
                        <a:t>Encadrement</a:t>
                      </a:r>
                    </a:p>
                    <a:p>
                      <a:pPr marL="285750" indent="-285750" algn="l">
                        <a:buFont typeface="Avenir Next LT Pro" panose="020B0504020202020204" pitchFamily="34" charset="0"/>
                        <a:buChar char="›"/>
                      </a:pPr>
                      <a:r>
                        <a:rPr lang="fr-CA" sz="1400" dirty="0">
                          <a:latin typeface="Hero New Light" panose="02000400000000000000" pitchFamily="50" charset="0"/>
                        </a:rPr>
                        <a:t>Récupération</a:t>
                      </a:r>
                    </a:p>
                    <a:p>
                      <a:pPr marL="285750" indent="-285750" algn="l">
                        <a:buFont typeface="Avenir Next LT Pro" panose="020B0504020202020204" pitchFamily="34" charset="0"/>
                        <a:buChar char="›"/>
                      </a:pPr>
                      <a:r>
                        <a:rPr lang="fr-CA" sz="1400" dirty="0">
                          <a:latin typeface="Hero New Light" panose="02000400000000000000" pitchFamily="50" charset="0"/>
                        </a:rPr>
                        <a:t>Surveillances autres que les surveillances de l’accueil et des déplacements</a:t>
                      </a:r>
                    </a:p>
                    <a:p>
                      <a:pPr marL="285750" indent="-285750" algn="l">
                        <a:buFont typeface="Avenir Next LT Pro" panose="020B0504020202020204" pitchFamily="34" charset="0"/>
                        <a:buChar char="›"/>
                      </a:pPr>
                      <a:r>
                        <a:rPr lang="fr-CA" sz="1400" dirty="0">
                          <a:latin typeface="Hero New Light" panose="02000400000000000000" pitchFamily="50" charset="0"/>
                        </a:rPr>
                        <a:t>Activités étudiantes</a:t>
                      </a:r>
                    </a:p>
                  </a:txBody>
                  <a:tcPr>
                    <a:solidFill>
                      <a:srgbClr val="CAE2E2"/>
                    </a:solidFill>
                  </a:tcPr>
                </a:tc>
                <a:tc hMerge="1">
                  <a:txBody>
                    <a:bodyPr/>
                    <a:lstStyle/>
                    <a:p>
                      <a:endParaRPr lang="fr-CA" sz="1400" dirty="0"/>
                    </a:p>
                  </a:txBody>
                  <a:tcPr/>
                </a:tc>
                <a:tc hMerge="1">
                  <a:txBody>
                    <a:bodyPr/>
                    <a:lstStyle/>
                    <a:p>
                      <a:endParaRPr lang="fr-CA" sz="1400" dirty="0"/>
                    </a:p>
                  </a:txBody>
                  <a:tcPr/>
                </a:tc>
                <a:extLst>
                  <a:ext uri="{0D108BD9-81ED-4DB2-BD59-A6C34878D82A}">
                    <a16:rowId xmlns:a16="http://schemas.microsoft.com/office/drawing/2014/main" val="75836816"/>
                  </a:ext>
                </a:extLst>
              </a:tr>
              <a:tr h="3039139">
                <a:tc>
                  <a:txBody>
                    <a:bodyPr/>
                    <a:lstStyle/>
                    <a:p>
                      <a:pPr algn="ctr"/>
                      <a:r>
                        <a:rPr lang="fr-CA" sz="1400" b="1" dirty="0">
                          <a:solidFill>
                            <a:schemeClr val="bg1"/>
                          </a:solidFill>
                          <a:latin typeface="Hero New SemiBold" panose="02000700000000000000" pitchFamily="50" charset="0"/>
                        </a:rPr>
                        <a:t>Autres tâches professionnelles</a:t>
                      </a:r>
                    </a:p>
                    <a:p>
                      <a:pPr algn="ctr"/>
                      <a:r>
                        <a:rPr lang="fr-CA" sz="1400" b="1" dirty="0">
                          <a:solidFill>
                            <a:schemeClr val="bg1"/>
                          </a:solidFill>
                          <a:latin typeface="Hero New SemiBold" panose="02000700000000000000" pitchFamily="50" charset="0"/>
                        </a:rPr>
                        <a:t>(ATP)</a:t>
                      </a:r>
                    </a:p>
                  </a:txBody>
                  <a:tcPr vert="vert270" anchor="ctr">
                    <a:solidFill>
                      <a:srgbClr val="077DA3"/>
                    </a:solidFill>
                  </a:tcPr>
                </a:tc>
                <a:tc gridSpan="3">
                  <a:txBody>
                    <a:bodyPr/>
                    <a:lstStyle/>
                    <a:p>
                      <a:pPr marL="285750" indent="-285750" algn="just">
                        <a:buFont typeface="Avenir Next LT Pro" panose="020B0504020202020204" pitchFamily="34" charset="0"/>
                        <a:buChar char="›"/>
                      </a:pPr>
                      <a:r>
                        <a:rPr lang="fr-CA" sz="1400" dirty="0">
                          <a:latin typeface="Hero New Light" panose="02000400000000000000" pitchFamily="50" charset="0"/>
                        </a:rPr>
                        <a:t>Surveillance de l’accueil et des déplacements</a:t>
                      </a:r>
                    </a:p>
                    <a:p>
                      <a:pPr marL="285750" indent="-285750" algn="just">
                        <a:buFont typeface="Avenir Next LT Pro" panose="020B0504020202020204" pitchFamily="34" charset="0"/>
                        <a:buChar char="›"/>
                      </a:pPr>
                      <a:r>
                        <a:rPr lang="fr-CA" sz="1400" dirty="0">
                          <a:latin typeface="Hero New Light" panose="02000400000000000000" pitchFamily="50" charset="0"/>
                        </a:rPr>
                        <a:t>Responsabilités confiées par la direction de l’école (mandats, projets, etc.)</a:t>
                      </a:r>
                    </a:p>
                    <a:p>
                      <a:pPr marL="285750" indent="-285750" algn="just">
                        <a:buFont typeface="Avenir Next LT Pro" panose="020B0504020202020204" pitchFamily="34" charset="0"/>
                        <a:buChar char="›"/>
                      </a:pPr>
                      <a:r>
                        <a:rPr lang="fr-CA" sz="1400" dirty="0">
                          <a:latin typeface="Hero New Light" panose="02000400000000000000" pitchFamily="50" charset="0"/>
                        </a:rPr>
                        <a:t>Réunions et rencontres (de concertation, collective, de niveau, de cycle, de matière, avec les parents, etc.)</a:t>
                      </a:r>
                    </a:p>
                    <a:p>
                      <a:pPr marL="285750" indent="-285750" algn="just">
                        <a:buFont typeface="Avenir Next LT Pro" panose="020B0504020202020204" pitchFamily="34" charset="0"/>
                        <a:buChar char="›"/>
                      </a:pPr>
                      <a:r>
                        <a:rPr lang="fr-CA" sz="1400" dirty="0">
                          <a:latin typeface="Hero New Light" panose="02000400000000000000" pitchFamily="50" charset="0"/>
                        </a:rPr>
                        <a:t>Échanges, suivis, rapports et communications avec d’autres membres du personnel, la direction, les parents ou les partenaires (plan d’intervention, suivi d’élèves, etc.)</a:t>
                      </a:r>
                    </a:p>
                    <a:p>
                      <a:pPr marL="285750" indent="-285750" algn="just">
                        <a:buFont typeface="Avenir Next LT Pro" panose="020B0504020202020204" pitchFamily="34" charset="0"/>
                        <a:buChar char="›"/>
                      </a:pPr>
                      <a:r>
                        <a:rPr lang="fr-CA" sz="1400" dirty="0">
                          <a:latin typeface="Hero New Light" panose="02000400000000000000" pitchFamily="50" charset="0"/>
                        </a:rPr>
                        <a:t>Participation aux comités conventionnés ou non conventionnés</a:t>
                      </a:r>
                    </a:p>
                    <a:p>
                      <a:pPr marL="285750" indent="-285750" algn="just">
                        <a:buFont typeface="Avenir Next LT Pro" panose="020B0504020202020204" pitchFamily="34" charset="0"/>
                        <a:buChar char="›"/>
                      </a:pPr>
                      <a:r>
                        <a:rPr lang="fr-CA" sz="1400" dirty="0">
                          <a:latin typeface="Hero New Light" panose="02000400000000000000" pitchFamily="50" charset="0"/>
                        </a:rPr>
                        <a:t>Activités étudiantes (organisation, planification et autre, selon l’entente avec la direction, etc.)</a:t>
                      </a:r>
                    </a:p>
                    <a:p>
                      <a:pPr marL="285750" indent="-285750" algn="just">
                        <a:buFont typeface="Avenir Next LT Pro" panose="020B0504020202020204" pitchFamily="34" charset="0"/>
                        <a:buChar char="›"/>
                      </a:pPr>
                      <a:r>
                        <a:rPr lang="fr-CA" sz="1400" dirty="0">
                          <a:latin typeface="Hero New Light" panose="02000400000000000000" pitchFamily="50" charset="0"/>
                        </a:rPr>
                        <a:t>Activités de formation (clause 8-1.08 et article 22.0.1 de la Loi sur l’instruction publique (RLRQ, chapitre l-13.3))</a:t>
                      </a:r>
                    </a:p>
                    <a:p>
                      <a:pPr marL="285750" indent="-285750" algn="just">
                        <a:buFont typeface="Avenir Next LT Pro" panose="020B0504020202020204" pitchFamily="34" charset="0"/>
                        <a:buChar char="›"/>
                      </a:pPr>
                      <a:r>
                        <a:rPr lang="fr-CA" sz="1400" dirty="0">
                          <a:latin typeface="Hero New Light" panose="02000400000000000000" pitchFamily="50" charset="0"/>
                        </a:rPr>
                        <a:t>Planification</a:t>
                      </a:r>
                    </a:p>
                    <a:p>
                      <a:pPr marL="285750" indent="-285750" algn="just">
                        <a:buFont typeface="Avenir Next LT Pro" panose="020B0504020202020204" pitchFamily="34" charset="0"/>
                        <a:buChar char="›"/>
                      </a:pPr>
                      <a:r>
                        <a:rPr lang="fr-CA" sz="1400" dirty="0">
                          <a:latin typeface="Hero New Light" panose="02000400000000000000" pitchFamily="50" charset="0"/>
                        </a:rPr>
                        <a:t>Préparation</a:t>
                      </a:r>
                    </a:p>
                    <a:p>
                      <a:pPr marL="285750" indent="-285750" algn="just">
                        <a:buFont typeface="Avenir Next LT Pro" panose="020B0504020202020204" pitchFamily="34" charset="0"/>
                        <a:buChar char="›"/>
                      </a:pPr>
                      <a:r>
                        <a:rPr lang="fr-CA" sz="1400" dirty="0">
                          <a:latin typeface="Hero New Light" panose="02000400000000000000" pitchFamily="50" charset="0"/>
                        </a:rPr>
                        <a:t>Correction</a:t>
                      </a:r>
                    </a:p>
                    <a:p>
                      <a:pPr marL="285750" indent="-285750" algn="just">
                        <a:buFont typeface="Avenir Next LT Pro" panose="020B0504020202020204" pitchFamily="34" charset="0"/>
                        <a:buChar char="›"/>
                      </a:pPr>
                      <a:r>
                        <a:rPr lang="fr-CA" sz="1400" dirty="0">
                          <a:latin typeface="Hero New Light" panose="02000400000000000000" pitchFamily="50" charset="0"/>
                        </a:rPr>
                        <a:t>Autres activités couvertes par les attributions caractéristiques de sa fonction mentionnées à la clause 8-2.01</a:t>
                      </a:r>
                    </a:p>
                  </a:txBody>
                  <a:tcPr>
                    <a:solidFill>
                      <a:srgbClr val="E7F4EF"/>
                    </a:solidFill>
                  </a:tcPr>
                </a:tc>
                <a:tc hMerge="1">
                  <a:txBody>
                    <a:bodyPr/>
                    <a:lstStyle/>
                    <a:p>
                      <a:endParaRPr lang="fr-CA" sz="1400" dirty="0"/>
                    </a:p>
                  </a:txBody>
                  <a:tcPr/>
                </a:tc>
                <a:tc hMerge="1">
                  <a:txBody>
                    <a:bodyPr/>
                    <a:lstStyle/>
                    <a:p>
                      <a:endParaRPr lang="fr-CA" sz="1400" dirty="0"/>
                    </a:p>
                  </a:txBody>
                  <a:tcPr/>
                </a:tc>
                <a:extLst>
                  <a:ext uri="{0D108BD9-81ED-4DB2-BD59-A6C34878D82A}">
                    <a16:rowId xmlns:a16="http://schemas.microsoft.com/office/drawing/2014/main" val="3464580916"/>
                  </a:ext>
                </a:extLst>
              </a:tr>
            </a:tbl>
          </a:graphicData>
        </a:graphic>
      </p:graphicFrame>
    </p:spTree>
    <p:extLst>
      <p:ext uri="{BB962C8B-B14F-4D97-AF65-F5344CB8AC3E}">
        <p14:creationId xmlns:p14="http://schemas.microsoft.com/office/powerpoint/2010/main" val="2770367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34C2092-966E-4159-AE48-B66C8405D6B2}"/>
              </a:ext>
            </a:extLst>
          </p:cNvPr>
          <p:cNvSpPr txBox="1"/>
          <p:nvPr/>
        </p:nvSpPr>
        <p:spPr>
          <a:xfrm>
            <a:off x="1658471" y="1918447"/>
            <a:ext cx="9108141" cy="1569660"/>
          </a:xfrm>
          <a:prstGeom prst="rect">
            <a:avLst/>
          </a:prstGeom>
          <a:noFill/>
        </p:spPr>
        <p:txBody>
          <a:bodyPr wrap="square" rtlCol="0">
            <a:spAutoFit/>
          </a:bodyPr>
          <a:lstStyle/>
          <a:p>
            <a:pPr algn="just"/>
            <a:r>
              <a:rPr lang="fr-CA" sz="3200" dirty="0">
                <a:latin typeface="Hero New Light" panose="02000400000000000000" pitchFamily="50" charset="0"/>
                <a:cs typeface="Posterama" panose="020B0504020200020000" pitchFamily="34" charset="0"/>
              </a:rPr>
              <a:t>Seulement les activités professionnelles qui nécessitent une présence récurrente à l’école doivent être à l’horaire.</a:t>
            </a:r>
            <a:endParaRPr lang="fr-CA" sz="2400" dirty="0">
              <a:latin typeface="Hero New Light" panose="02000400000000000000" pitchFamily="50" charset="0"/>
              <a:cs typeface="Posterama" panose="020B0504020200020000" pitchFamily="34" charset="0"/>
            </a:endParaRPr>
          </a:p>
        </p:txBody>
      </p:sp>
    </p:spTree>
    <p:extLst>
      <p:ext uri="{BB962C8B-B14F-4D97-AF65-F5344CB8AC3E}">
        <p14:creationId xmlns:p14="http://schemas.microsoft.com/office/powerpoint/2010/main" val="4262324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757039A2-EDDB-4E7C-AEBA-0433052AA5DA}"/>
              </a:ext>
            </a:extLst>
          </p:cNvPr>
          <p:cNvSpPr txBox="1">
            <a:spLocks/>
          </p:cNvSpPr>
          <p:nvPr/>
        </p:nvSpPr>
        <p:spPr>
          <a:xfrm>
            <a:off x="609600" y="557785"/>
            <a:ext cx="10972800" cy="921392"/>
          </a:xfrm>
          <a:prstGeom prst="rect">
            <a:avLst/>
          </a:prstGeom>
        </p:spPr>
        <p:txBody>
          <a:bodyPr/>
          <a:lst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a:lstStyle>
          <a:p>
            <a:pPr algn="ctr"/>
            <a:r>
              <a:rPr lang="fr-CA" b="1" dirty="0">
                <a:latin typeface="Hero New SemiBold" panose="02000700000000000000" pitchFamily="50" charset="0"/>
              </a:rPr>
              <a:t>Confection de la tâche annuelle</a:t>
            </a:r>
          </a:p>
        </p:txBody>
      </p:sp>
      <p:sp>
        <p:nvSpPr>
          <p:cNvPr id="5" name="ZoneTexte 4">
            <a:extLst>
              <a:ext uri="{FF2B5EF4-FFF2-40B4-BE49-F238E27FC236}">
                <a16:creationId xmlns:a16="http://schemas.microsoft.com/office/drawing/2014/main" id="{920E2D51-DB6A-42E7-B15E-91224A52C5D9}"/>
              </a:ext>
            </a:extLst>
          </p:cNvPr>
          <p:cNvSpPr txBox="1"/>
          <p:nvPr/>
        </p:nvSpPr>
        <p:spPr>
          <a:xfrm>
            <a:off x="730623" y="1918447"/>
            <a:ext cx="10730753" cy="2554545"/>
          </a:xfrm>
          <a:prstGeom prst="rect">
            <a:avLst/>
          </a:prstGeom>
          <a:noFill/>
        </p:spPr>
        <p:txBody>
          <a:bodyPr wrap="square" rtlCol="0">
            <a:spAutoFit/>
          </a:bodyPr>
          <a:lstStyle/>
          <a:p>
            <a:pPr algn="just"/>
            <a:r>
              <a:rPr lang="fr-CA" sz="3200" dirty="0">
                <a:latin typeface="Hero New Light" panose="02000400000000000000" pitchFamily="50" charset="0"/>
                <a:cs typeface="Posterama" panose="020B0504020200020000" pitchFamily="34" charset="0"/>
              </a:rPr>
              <a:t>Deux étapes de consultation :</a:t>
            </a:r>
          </a:p>
          <a:p>
            <a:pPr marL="985838" indent="-447675"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Collective : CPEE</a:t>
            </a:r>
          </a:p>
          <a:p>
            <a:pPr marL="985838" indent="-447675"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Individuelle</a:t>
            </a:r>
          </a:p>
          <a:p>
            <a:pPr algn="just"/>
            <a:endParaRPr lang="fr-CA" sz="3200" dirty="0">
              <a:latin typeface="Hero New Light" panose="02000400000000000000" pitchFamily="50" charset="0"/>
              <a:cs typeface="Posterama" panose="020B0504020200020000" pitchFamily="34" charset="0"/>
            </a:endParaRPr>
          </a:p>
          <a:p>
            <a:pPr algn="just"/>
            <a:r>
              <a:rPr lang="fr-CA" sz="3200" dirty="0">
                <a:latin typeface="Hero New Light" panose="02000400000000000000" pitchFamily="50" charset="0"/>
                <a:cs typeface="Posterama" panose="020B0504020200020000" pitchFamily="34" charset="0"/>
              </a:rPr>
              <a:t>Au plus tard le 15 octobre, tâche annuelle confirmée</a:t>
            </a:r>
          </a:p>
        </p:txBody>
      </p:sp>
    </p:spTree>
    <p:extLst>
      <p:ext uri="{BB962C8B-B14F-4D97-AF65-F5344CB8AC3E}">
        <p14:creationId xmlns:p14="http://schemas.microsoft.com/office/powerpoint/2010/main" val="234300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94E5945-4585-4BF2-88C6-071498E1CCDD}"/>
              </a:ext>
            </a:extLst>
          </p:cNvPr>
          <p:cNvSpPr txBox="1"/>
          <p:nvPr/>
        </p:nvSpPr>
        <p:spPr>
          <a:xfrm>
            <a:off x="860612" y="1775900"/>
            <a:ext cx="10103223" cy="4154984"/>
          </a:xfrm>
          <a:prstGeom prst="rect">
            <a:avLst/>
          </a:prstGeom>
          <a:noFill/>
        </p:spPr>
        <p:txBody>
          <a:bodyPr wrap="square" rtlCol="0">
            <a:spAutoFit/>
          </a:bodyPr>
          <a:lstStyle/>
          <a:p>
            <a:pPr marL="285750" indent="-285750"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5 jours, du lundi au vendredi</a:t>
            </a:r>
          </a:p>
          <a:p>
            <a:pPr algn="just">
              <a:tabLst>
                <a:tab pos="268288" algn="l"/>
              </a:tabLst>
            </a:pPr>
            <a:r>
              <a:rPr lang="fr-CA" sz="3200" dirty="0">
                <a:latin typeface="Hero New Light" panose="02000400000000000000" pitchFamily="50" charset="0"/>
                <a:cs typeface="Posterama" panose="020B0504020200020000" pitchFamily="34" charset="0"/>
              </a:rPr>
              <a:t>	</a:t>
            </a:r>
            <a:r>
              <a:rPr lang="fr-CA" sz="2400" dirty="0">
                <a:latin typeface="Hero New Light" panose="02000400000000000000" pitchFamily="50" charset="0"/>
                <a:cs typeface="Posterama" panose="020B0504020200020000" pitchFamily="34" charset="0"/>
              </a:rPr>
              <a:t>(clause 8-5.01)</a:t>
            </a:r>
          </a:p>
          <a:p>
            <a:pPr marL="285750" indent="-285750" algn="just">
              <a:buFont typeface="Arial" panose="020B0604020202020204" pitchFamily="34" charset="0"/>
              <a:buChar char="•"/>
            </a:pPr>
            <a:endParaRPr lang="fr-CA" sz="3200" dirty="0">
              <a:latin typeface="Hero New Light" panose="02000400000000000000" pitchFamily="50" charset="0"/>
              <a:cs typeface="Posterama" panose="020B0504020200020000" pitchFamily="34" charset="0"/>
            </a:endParaRPr>
          </a:p>
          <a:p>
            <a:pPr marL="285750" indent="-285750"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Comporte un maximum de 1280 heures sur une base annuelle, ce qui représente une moyenne de 32 heures de travail par semaine.</a:t>
            </a:r>
          </a:p>
          <a:p>
            <a:pPr algn="just">
              <a:tabLst>
                <a:tab pos="268288" algn="l"/>
              </a:tabLst>
            </a:pPr>
            <a:r>
              <a:rPr lang="fr-CA" sz="3200" dirty="0">
                <a:latin typeface="Hero New Light" panose="02000400000000000000" pitchFamily="50" charset="0"/>
                <a:cs typeface="Posterama" panose="020B0504020200020000" pitchFamily="34" charset="0"/>
              </a:rPr>
              <a:t>	</a:t>
            </a:r>
            <a:r>
              <a:rPr lang="fr-CA" sz="2400" dirty="0">
                <a:latin typeface="Hero New Light" panose="02000400000000000000" pitchFamily="50" charset="0"/>
                <a:cs typeface="Posterama" panose="020B0504020200020000" pitchFamily="34" charset="0"/>
              </a:rPr>
              <a:t>(clause 8-5.01, 1</a:t>
            </a:r>
            <a:r>
              <a:rPr lang="fr-CA" sz="2400" baseline="30000" dirty="0">
                <a:latin typeface="Hero New Light" panose="02000400000000000000" pitchFamily="50" charset="0"/>
                <a:cs typeface="Posterama" panose="020B0504020200020000" pitchFamily="34" charset="0"/>
              </a:rPr>
              <a:t>er</a:t>
            </a:r>
            <a:r>
              <a:rPr lang="fr-CA" sz="2400" dirty="0">
                <a:latin typeface="Hero New Light" panose="02000400000000000000" pitchFamily="50" charset="0"/>
                <a:cs typeface="Posterama" panose="020B0504020200020000" pitchFamily="34" charset="0"/>
              </a:rPr>
              <a:t> alinéa)</a:t>
            </a:r>
          </a:p>
          <a:p>
            <a:pPr algn="just">
              <a:tabLst>
                <a:tab pos="268288" algn="l"/>
              </a:tabLst>
            </a:pPr>
            <a:r>
              <a:rPr lang="fr-CA" sz="4000" dirty="0"/>
              <a:t>	</a:t>
            </a:r>
            <a:endParaRPr lang="fr-CA" sz="2400" dirty="0">
              <a:latin typeface="Posterama" panose="020B0504020200020000" pitchFamily="34" charset="0"/>
              <a:cs typeface="Posterama" panose="020B0504020200020000" pitchFamily="34" charset="0"/>
            </a:endParaRPr>
          </a:p>
        </p:txBody>
      </p:sp>
      <p:sp>
        <p:nvSpPr>
          <p:cNvPr id="4" name="Rectangle 3">
            <a:extLst>
              <a:ext uri="{FF2B5EF4-FFF2-40B4-BE49-F238E27FC236}">
                <a16:creationId xmlns:a16="http://schemas.microsoft.com/office/drawing/2014/main" id="{0E5AF92E-5F89-0EDC-E2BD-55C6A60046DF}"/>
              </a:ext>
            </a:extLst>
          </p:cNvPr>
          <p:cNvSpPr/>
          <p:nvPr/>
        </p:nvSpPr>
        <p:spPr>
          <a:xfrm>
            <a:off x="1776413" y="557785"/>
            <a:ext cx="8639174" cy="921392"/>
          </a:xfrm>
          <a:prstGeom prst="rect">
            <a:avLst/>
          </a:prstGeom>
          <a:noFill/>
          <a:ln w="28575">
            <a:solidFill>
              <a:srgbClr val="007D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400" b="1" dirty="0">
                <a:solidFill>
                  <a:schemeClr val="tx1"/>
                </a:solidFill>
                <a:latin typeface="Hero New SemiBold" panose="02000700000000000000" pitchFamily="50" charset="0"/>
              </a:rPr>
              <a:t>Semaine régulière de travail</a:t>
            </a:r>
            <a:endParaRPr lang="fr-CA" sz="4400" dirty="0">
              <a:solidFill>
                <a:schemeClr val="tx1"/>
              </a:solidFill>
              <a:latin typeface="Hero New SemiBold" panose="02000700000000000000" pitchFamily="50" charset="0"/>
            </a:endParaRPr>
          </a:p>
        </p:txBody>
      </p:sp>
    </p:spTree>
    <p:extLst>
      <p:ext uri="{BB962C8B-B14F-4D97-AF65-F5344CB8AC3E}">
        <p14:creationId xmlns:p14="http://schemas.microsoft.com/office/powerpoint/2010/main" val="3814127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2DE1D-4987-47AD-B668-6136F16B2D48}"/>
              </a:ext>
            </a:extLst>
          </p:cNvPr>
          <p:cNvSpPr>
            <a:spLocks noGrp="1"/>
          </p:cNvSpPr>
          <p:nvPr>
            <p:ph type="title"/>
          </p:nvPr>
        </p:nvSpPr>
        <p:spPr>
          <a:xfrm>
            <a:off x="609600" y="557785"/>
            <a:ext cx="10972800" cy="813816"/>
          </a:xfrm>
        </p:spPr>
        <p:txBody>
          <a:bodyPr>
            <a:normAutofit fontScale="90000"/>
          </a:bodyPr>
          <a:lstStyle/>
          <a:p>
            <a:pPr algn="ctr"/>
            <a:r>
              <a:rPr lang="fr-CA" b="1" dirty="0">
                <a:latin typeface="Hero New SemiBold" panose="02000700000000000000" pitchFamily="50" charset="0"/>
              </a:rPr>
              <a:t>Amplitude quotidienne et hebdomadaire</a:t>
            </a:r>
          </a:p>
        </p:txBody>
      </p:sp>
      <p:sp>
        <p:nvSpPr>
          <p:cNvPr id="5" name="ZoneTexte 4">
            <a:extLst>
              <a:ext uri="{FF2B5EF4-FFF2-40B4-BE49-F238E27FC236}">
                <a16:creationId xmlns:a16="http://schemas.microsoft.com/office/drawing/2014/main" id="{AC431C00-201E-44F9-8AC5-2E8D2141F03E}"/>
              </a:ext>
            </a:extLst>
          </p:cNvPr>
          <p:cNvSpPr txBox="1"/>
          <p:nvPr/>
        </p:nvSpPr>
        <p:spPr>
          <a:xfrm>
            <a:off x="730623" y="1918447"/>
            <a:ext cx="10972800" cy="4031873"/>
          </a:xfrm>
          <a:prstGeom prst="rect">
            <a:avLst/>
          </a:prstGeom>
          <a:noFill/>
        </p:spPr>
        <p:txBody>
          <a:bodyPr wrap="square" rtlCol="0">
            <a:spAutoFit/>
          </a:bodyPr>
          <a:lstStyle/>
          <a:p>
            <a:pPr marL="457200" indent="-457200"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Amplitude quotidienne : max 8 h/jour</a:t>
            </a:r>
          </a:p>
          <a:p>
            <a:pPr algn="just"/>
            <a:endParaRPr lang="fr-CA" sz="3200" dirty="0">
              <a:latin typeface="Hero New Light" panose="02000400000000000000" pitchFamily="50" charset="0"/>
              <a:cs typeface="Posterama" panose="020B0504020200020000" pitchFamily="34" charset="0"/>
            </a:endParaRPr>
          </a:p>
          <a:p>
            <a:pPr marL="457200" indent="-457200"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Amplitude hebdomadaire : 35 h/semaine(63 h/cycle)</a:t>
            </a:r>
          </a:p>
          <a:p>
            <a:pPr algn="just"/>
            <a:endParaRPr lang="fr-CA" sz="3200" dirty="0">
              <a:latin typeface="Hero New Light" panose="02000400000000000000" pitchFamily="50" charset="0"/>
              <a:cs typeface="Posterama" panose="020B0504020200020000" pitchFamily="34" charset="0"/>
            </a:endParaRPr>
          </a:p>
          <a:p>
            <a:pPr marL="457200" indent="-457200"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Cette amplitude ne comprend ni :</a:t>
            </a:r>
          </a:p>
          <a:p>
            <a:pPr marL="914400" lvl="1" indent="-457200"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la période prévue pour les repas; </a:t>
            </a:r>
          </a:p>
          <a:p>
            <a:pPr marL="914400" lvl="1" indent="-457200"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le temps requis pour les 10 rencontres collectives; </a:t>
            </a:r>
          </a:p>
          <a:p>
            <a:pPr marL="914400" lvl="1" indent="-457200" algn="just">
              <a:buFont typeface="Arial" panose="020B0604020202020204" pitchFamily="34" charset="0"/>
              <a:buChar char="•"/>
            </a:pPr>
            <a:r>
              <a:rPr lang="fr-CA" sz="3200" dirty="0">
                <a:latin typeface="Hero New Light" panose="02000400000000000000" pitchFamily="50" charset="0"/>
                <a:cs typeface="Posterama" panose="020B0504020200020000" pitchFamily="34" charset="0"/>
              </a:rPr>
              <a:t>Le temps alloué pour les 3 rencontres de parents.</a:t>
            </a:r>
            <a:endParaRPr lang="fr-CA" sz="2400" dirty="0">
              <a:latin typeface="Hero New Light" panose="02000400000000000000" pitchFamily="50" charset="0"/>
              <a:cs typeface="Posterama" panose="020B0504020200020000" pitchFamily="34" charset="0"/>
            </a:endParaRPr>
          </a:p>
        </p:txBody>
      </p:sp>
    </p:spTree>
    <p:extLst>
      <p:ext uri="{BB962C8B-B14F-4D97-AF65-F5344CB8AC3E}">
        <p14:creationId xmlns:p14="http://schemas.microsoft.com/office/powerpoint/2010/main" val="2332347984"/>
      </p:ext>
    </p:extLst>
  </p:cSld>
  <p:clrMapOvr>
    <a:masterClrMapping/>
  </p:clrMapOvr>
</p:sld>
</file>

<file path=ppt/theme/theme1.xml><?xml version="1.0" encoding="utf-8"?>
<a:theme xmlns:a="http://schemas.openxmlformats.org/drawingml/2006/main" name="SplashVTI">
  <a:themeElements>
    <a:clrScheme name="Custom 11">
      <a:dk1>
        <a:srgbClr val="262626"/>
      </a:dk1>
      <a:lt1>
        <a:sysClr val="window" lastClr="FFFFFF"/>
      </a:lt1>
      <a:dk2>
        <a:srgbClr val="2F333D"/>
      </a:dk2>
      <a:lt2>
        <a:srgbClr val="E9F3F3"/>
      </a:lt2>
      <a:accent1>
        <a:srgbClr val="1EBE9B"/>
      </a:accent1>
      <a:accent2>
        <a:srgbClr val="FD8686"/>
      </a:accent2>
      <a:accent3>
        <a:srgbClr val="0AC8AD"/>
      </a:accent3>
      <a:accent4>
        <a:srgbClr val="E69500"/>
      </a:accent4>
      <a:accent5>
        <a:srgbClr val="EC4E70"/>
      </a:accent5>
      <a:accent6>
        <a:srgbClr val="794DFF"/>
      </a:accent6>
      <a:hlink>
        <a:srgbClr val="3E8FF1"/>
      </a:hlink>
      <a:folHlink>
        <a:srgbClr val="939393"/>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lashVTI" id="{CD38C481-21EC-466B-953B-A1440B42712A}" vid="{D3E4813C-1D98-48C2-AF59-2D0D78E25500}"/>
    </a:ext>
  </a:extLst>
</a:theme>
</file>

<file path=docProps/app.xml><?xml version="1.0" encoding="utf-8"?>
<Properties xmlns="http://schemas.openxmlformats.org/officeDocument/2006/extended-properties" xmlns:vt="http://schemas.openxmlformats.org/officeDocument/2006/docPropsVTypes">
  <TotalTime>737</TotalTime>
  <Words>1620</Words>
  <Application>Microsoft Office PowerPoint</Application>
  <PresentationFormat>Grand écran</PresentationFormat>
  <Paragraphs>264</Paragraphs>
  <Slides>22</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22</vt:i4>
      </vt:variant>
    </vt:vector>
  </HeadingPairs>
  <TitlesOfParts>
    <vt:vector size="31" baseType="lpstr">
      <vt:lpstr>Arial</vt:lpstr>
      <vt:lpstr>Avenir Next LT Pro</vt:lpstr>
      <vt:lpstr>Hero New</vt:lpstr>
      <vt:lpstr>Hero New ExtraBold</vt:lpstr>
      <vt:lpstr>Hero New Light</vt:lpstr>
      <vt:lpstr>Hero New SemiBold</vt:lpstr>
      <vt:lpstr>Hero New Super</vt:lpstr>
      <vt:lpstr>Posterama</vt:lpstr>
      <vt:lpstr>SplashVTI</vt:lpstr>
      <vt:lpstr>Nouvelle tâche 2022-2023</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Amplitude quotidienne et hebdomadaire</vt:lpstr>
      <vt:lpstr>Amplitude quotidienne et hebdomadaire (suite)</vt:lpstr>
      <vt:lpstr>Présentation PowerPoint</vt:lpstr>
      <vt:lpstr>Préscolaire</vt:lpstr>
      <vt:lpstr>Primaire</vt:lpstr>
      <vt:lpstr>Secondaire</vt:lpstr>
      <vt:lpstr>Variation des heures de travail d’une semaine à l’autre</vt:lpstr>
      <vt:lpstr>Dépassement de la tâche éducative</vt:lpstr>
      <vt:lpstr>Annexe 1 – Exemple tâche au préscolaire</vt:lpstr>
      <vt:lpstr>Présentation PowerPoint</vt:lpstr>
      <vt:lpstr>Annexe 2 – Exemple tâche au primaire</vt:lpstr>
      <vt:lpstr>Présentation PowerPoint</vt:lpstr>
      <vt:lpstr>Annexe 3 – Exemple tâche au secondaire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Nouvelle tâche 2022-2023</dc:title>
  <dc:creator>SELH CSQ</dc:creator>
  <cp:lastModifiedBy>SELH CSQ</cp:lastModifiedBy>
  <cp:revision>16</cp:revision>
  <cp:lastPrinted>2022-05-16T17:37:35Z</cp:lastPrinted>
  <dcterms:created xsi:type="dcterms:W3CDTF">2022-04-04T17:09:54Z</dcterms:created>
  <dcterms:modified xsi:type="dcterms:W3CDTF">2022-05-16T17:43:10Z</dcterms:modified>
</cp:coreProperties>
</file>